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5"/>
  </p:notesMasterIdLst>
  <p:sldIdLst>
    <p:sldId id="256" r:id="rId3"/>
    <p:sldId id="636" r:id="rId4"/>
    <p:sldId id="696" r:id="rId5"/>
    <p:sldId id="697" r:id="rId6"/>
    <p:sldId id="698" r:id="rId7"/>
    <p:sldId id="699" r:id="rId8"/>
    <p:sldId id="695" r:id="rId9"/>
    <p:sldId id="703" r:id="rId10"/>
    <p:sldId id="704" r:id="rId11"/>
    <p:sldId id="705" r:id="rId12"/>
    <p:sldId id="706" r:id="rId13"/>
    <p:sldId id="707" r:id="rId14"/>
    <p:sldId id="710" r:id="rId15"/>
    <p:sldId id="711" r:id="rId16"/>
    <p:sldId id="712" r:id="rId17"/>
    <p:sldId id="713" r:id="rId18"/>
    <p:sldId id="714" r:id="rId19"/>
    <p:sldId id="715" r:id="rId20"/>
    <p:sldId id="717" r:id="rId21"/>
    <p:sldId id="719" r:id="rId22"/>
    <p:sldId id="720" r:id="rId23"/>
    <p:sldId id="721" r:id="rId24"/>
    <p:sldId id="722" r:id="rId25"/>
    <p:sldId id="723" r:id="rId26"/>
    <p:sldId id="726" r:id="rId27"/>
    <p:sldId id="727" r:id="rId28"/>
    <p:sldId id="728" r:id="rId29"/>
    <p:sldId id="752" r:id="rId30"/>
    <p:sldId id="729" r:id="rId31"/>
    <p:sldId id="730" r:id="rId32"/>
    <p:sldId id="733" r:id="rId33"/>
    <p:sldId id="734" r:id="rId34"/>
    <p:sldId id="735" r:id="rId35"/>
    <p:sldId id="736" r:id="rId36"/>
    <p:sldId id="737" r:id="rId37"/>
    <p:sldId id="738" r:id="rId38"/>
    <p:sldId id="739" r:id="rId39"/>
    <p:sldId id="740" r:id="rId40"/>
    <p:sldId id="741" r:id="rId41"/>
    <p:sldId id="742" r:id="rId42"/>
    <p:sldId id="743" r:id="rId43"/>
    <p:sldId id="744" r:id="rId44"/>
    <p:sldId id="745" r:id="rId45"/>
    <p:sldId id="746" r:id="rId46"/>
    <p:sldId id="747" r:id="rId47"/>
    <p:sldId id="748" r:id="rId48"/>
    <p:sldId id="749" r:id="rId49"/>
    <p:sldId id="750" r:id="rId50"/>
    <p:sldId id="751" r:id="rId51"/>
    <p:sldId id="694" r:id="rId52"/>
    <p:sldId id="267" r:id="rId53"/>
    <p:sldId id="437" r:id="rId5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7" autoAdjust="0"/>
    <p:restoredTop sz="94755" autoAdjust="0"/>
  </p:normalViewPr>
  <p:slideViewPr>
    <p:cSldViewPr>
      <p:cViewPr>
        <p:scale>
          <a:sx n="86" d="100"/>
          <a:sy n="86" d="100"/>
        </p:scale>
        <p:origin x="2904" y="8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EA297-DE42-8746-AC8A-0612F8884FA7}" type="datetimeFigureOut">
              <a:rPr lang="en-US" smtClean="0"/>
              <a:t>2/18/23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F655F-37BC-BE4E-9626-0F5535C8C838}" type="slidenum">
              <a:rPr lang="en-US" smtClean="0"/>
              <a:t>‹#›</a:t>
            </a:fld>
            <a:endParaRPr lang="en-US"/>
          </a:p>
        </p:txBody>
      </p:sp>
    </p:spTree>
    <p:extLst>
      <p:ext uri="{BB962C8B-B14F-4D97-AF65-F5344CB8AC3E}">
        <p14:creationId xmlns:p14="http://schemas.microsoft.com/office/powerpoint/2010/main" val="1791228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WV (Worldviews)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970CAB9-B545-9C4E-97BE-B275066DEB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EE0C4F-791D-EB4B-B289-C6B67DF219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A532A7D-E6BF-0640-A640-51C753020B14}"/>
              </a:ext>
            </a:extLst>
          </p:cNvPr>
          <p:cNvSpPr>
            <a:spLocks noGrp="1" noChangeArrowheads="1"/>
          </p:cNvSpPr>
          <p:nvPr>
            <p:ph type="sldNum" sz="quarter" idx="12"/>
          </p:nvPr>
        </p:nvSpPr>
        <p:spPr>
          <a:ln/>
        </p:spPr>
        <p:txBody>
          <a:bodyPr/>
          <a:lstStyle>
            <a:lvl1pPr>
              <a:defRPr/>
            </a:lvl1pPr>
          </a:lstStyle>
          <a:p>
            <a:fld id="{6BE16BE1-D7BB-704B-81F5-508405637B25}" type="slidenum">
              <a:rPr lang="en-US" altLang="en-US"/>
              <a:pPr/>
              <a:t>‹#›</a:t>
            </a:fld>
            <a:endParaRPr lang="en-US" altLang="en-US"/>
          </a:p>
        </p:txBody>
      </p:sp>
    </p:spTree>
    <p:extLst>
      <p:ext uri="{BB962C8B-B14F-4D97-AF65-F5344CB8AC3E}">
        <p14:creationId xmlns:p14="http://schemas.microsoft.com/office/powerpoint/2010/main" val="988725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7CA47A6-CC92-5449-85BC-77D8107099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92BCD9-FDB9-3F49-BF24-24E054DA58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EF7CB21-EDFA-984E-B127-759F75990813}"/>
              </a:ext>
            </a:extLst>
          </p:cNvPr>
          <p:cNvSpPr>
            <a:spLocks noGrp="1" noChangeArrowheads="1"/>
          </p:cNvSpPr>
          <p:nvPr>
            <p:ph type="sldNum" sz="quarter" idx="12"/>
          </p:nvPr>
        </p:nvSpPr>
        <p:spPr>
          <a:ln/>
        </p:spPr>
        <p:txBody>
          <a:bodyPr/>
          <a:lstStyle>
            <a:lvl1pPr>
              <a:defRPr/>
            </a:lvl1pPr>
          </a:lstStyle>
          <a:p>
            <a:fld id="{134764B6-57B9-C74C-86F5-34B3BAB4F686}" type="slidenum">
              <a:rPr lang="en-US" altLang="en-US"/>
              <a:pPr/>
              <a:t>‹#›</a:t>
            </a:fld>
            <a:endParaRPr lang="en-US" altLang="en-US"/>
          </a:p>
        </p:txBody>
      </p:sp>
    </p:spTree>
    <p:extLst>
      <p:ext uri="{BB962C8B-B14F-4D97-AF65-F5344CB8AC3E}">
        <p14:creationId xmlns:p14="http://schemas.microsoft.com/office/powerpoint/2010/main" val="728532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6FCCA1-0CC7-0046-8260-C2869290A6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6452500-B9C0-DE48-98D4-8CE409529C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1602D0D-BEBF-014F-8338-30F6E2761396}"/>
              </a:ext>
            </a:extLst>
          </p:cNvPr>
          <p:cNvSpPr>
            <a:spLocks noGrp="1" noChangeArrowheads="1"/>
          </p:cNvSpPr>
          <p:nvPr>
            <p:ph type="sldNum" sz="quarter" idx="12"/>
          </p:nvPr>
        </p:nvSpPr>
        <p:spPr>
          <a:ln/>
        </p:spPr>
        <p:txBody>
          <a:bodyPr/>
          <a:lstStyle>
            <a:lvl1pPr>
              <a:defRPr/>
            </a:lvl1pPr>
          </a:lstStyle>
          <a:p>
            <a:fld id="{D40E5710-BC30-1F47-9A30-4FF8729F66CD}" type="slidenum">
              <a:rPr lang="en-US" altLang="en-US"/>
              <a:pPr/>
              <a:t>‹#›</a:t>
            </a:fld>
            <a:endParaRPr lang="en-US" altLang="en-US"/>
          </a:p>
        </p:txBody>
      </p:sp>
    </p:spTree>
    <p:extLst>
      <p:ext uri="{BB962C8B-B14F-4D97-AF65-F5344CB8AC3E}">
        <p14:creationId xmlns:p14="http://schemas.microsoft.com/office/powerpoint/2010/main" val="1980103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FA12205F-EDF9-0640-BEA5-698A6FBE95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BE9AE6-1E8E-E34C-B88A-AE5B3A8CE4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DFFCB0-2280-5649-BEAC-EF26431D1CE9}"/>
              </a:ext>
            </a:extLst>
          </p:cNvPr>
          <p:cNvSpPr>
            <a:spLocks noGrp="1" noChangeArrowheads="1"/>
          </p:cNvSpPr>
          <p:nvPr>
            <p:ph type="sldNum" sz="quarter" idx="12"/>
          </p:nvPr>
        </p:nvSpPr>
        <p:spPr>
          <a:ln/>
        </p:spPr>
        <p:txBody>
          <a:bodyPr/>
          <a:lstStyle>
            <a:lvl1pPr>
              <a:defRPr/>
            </a:lvl1pPr>
          </a:lstStyle>
          <a:p>
            <a:fld id="{F39B665F-2342-654C-A685-653ED1FA6C86}" type="slidenum">
              <a:rPr lang="en-US" altLang="en-US"/>
              <a:pPr/>
              <a:t>‹#›</a:t>
            </a:fld>
            <a:endParaRPr lang="en-US" altLang="en-US"/>
          </a:p>
        </p:txBody>
      </p:sp>
    </p:spTree>
    <p:extLst>
      <p:ext uri="{BB962C8B-B14F-4D97-AF65-F5344CB8AC3E}">
        <p14:creationId xmlns:p14="http://schemas.microsoft.com/office/powerpoint/2010/main" val="1207638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19966577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12832830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4758560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56750583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78926350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09521145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7630664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996304E-C1CA-9942-9EB3-618FE06F20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ED61C5-1BEC-6E4B-AA05-0C6D2FBA14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A4FCAAA-5825-1F47-83EA-96FD0DAD7185}"/>
              </a:ext>
            </a:extLst>
          </p:cNvPr>
          <p:cNvSpPr>
            <a:spLocks noGrp="1" noChangeArrowheads="1"/>
          </p:cNvSpPr>
          <p:nvPr>
            <p:ph type="sldNum" sz="quarter" idx="12"/>
          </p:nvPr>
        </p:nvSpPr>
        <p:spPr>
          <a:ln/>
        </p:spPr>
        <p:txBody>
          <a:bodyPr/>
          <a:lstStyle>
            <a:lvl1pPr>
              <a:defRPr/>
            </a:lvl1pPr>
          </a:lstStyle>
          <a:p>
            <a:fld id="{1CDD172E-2A9E-CB45-8C64-E315BD81501E}" type="slidenum">
              <a:rPr lang="en-US" altLang="en-US"/>
              <a:pPr/>
              <a:t>‹#›</a:t>
            </a:fld>
            <a:endParaRPr lang="en-US" altLang="en-US"/>
          </a:p>
        </p:txBody>
      </p:sp>
    </p:spTree>
    <p:extLst>
      <p:ext uri="{BB962C8B-B14F-4D97-AF65-F5344CB8AC3E}">
        <p14:creationId xmlns:p14="http://schemas.microsoft.com/office/powerpoint/2010/main" val="292317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3981348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10769030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61240547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785243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4D813DB-7FBD-DA48-8BBA-BEBC4BD440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2864D96-3B65-E441-AC74-BC2F0E02D0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111E90C-C67E-DC47-91C5-70CC8E116411}"/>
              </a:ext>
            </a:extLst>
          </p:cNvPr>
          <p:cNvSpPr>
            <a:spLocks noGrp="1" noChangeArrowheads="1"/>
          </p:cNvSpPr>
          <p:nvPr>
            <p:ph type="sldNum" sz="quarter" idx="12"/>
          </p:nvPr>
        </p:nvSpPr>
        <p:spPr>
          <a:ln/>
        </p:spPr>
        <p:txBody>
          <a:bodyPr/>
          <a:lstStyle>
            <a:lvl1pPr>
              <a:defRPr/>
            </a:lvl1pPr>
          </a:lstStyle>
          <a:p>
            <a:fld id="{B580BB06-EF87-834F-BAEF-E9EDAE23827B}" type="slidenum">
              <a:rPr lang="en-US" altLang="en-US"/>
              <a:pPr/>
              <a:t>‹#›</a:t>
            </a:fld>
            <a:endParaRPr lang="en-US" altLang="en-US"/>
          </a:p>
        </p:txBody>
      </p:sp>
    </p:spTree>
    <p:extLst>
      <p:ext uri="{BB962C8B-B14F-4D97-AF65-F5344CB8AC3E}">
        <p14:creationId xmlns:p14="http://schemas.microsoft.com/office/powerpoint/2010/main" val="1823232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8D0115C-F41D-0744-9749-AD8E730E00D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18CA326-7351-634A-938D-201B110FEA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23433BD-AE64-1042-8A36-4EA42347CF5F}"/>
              </a:ext>
            </a:extLst>
          </p:cNvPr>
          <p:cNvSpPr>
            <a:spLocks noGrp="1" noChangeArrowheads="1"/>
          </p:cNvSpPr>
          <p:nvPr>
            <p:ph type="sldNum" sz="quarter" idx="12"/>
          </p:nvPr>
        </p:nvSpPr>
        <p:spPr>
          <a:ln/>
        </p:spPr>
        <p:txBody>
          <a:bodyPr/>
          <a:lstStyle>
            <a:lvl1pPr>
              <a:defRPr/>
            </a:lvl1pPr>
          </a:lstStyle>
          <a:p>
            <a:fld id="{01901AB5-FCD0-B74B-88B5-784C0B987F9B}" type="slidenum">
              <a:rPr lang="en-US" altLang="en-US"/>
              <a:pPr/>
              <a:t>‹#›</a:t>
            </a:fld>
            <a:endParaRPr lang="en-US" altLang="en-US"/>
          </a:p>
        </p:txBody>
      </p:sp>
    </p:spTree>
    <p:extLst>
      <p:ext uri="{BB962C8B-B14F-4D97-AF65-F5344CB8AC3E}">
        <p14:creationId xmlns:p14="http://schemas.microsoft.com/office/powerpoint/2010/main" val="135796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54EF096-0C00-4148-9595-7FE3CD00722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7FCA73A-23C4-E845-A9EC-65336E2189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2DF2E64-4C7C-5C40-BA72-18164ED31A46}"/>
              </a:ext>
            </a:extLst>
          </p:cNvPr>
          <p:cNvSpPr>
            <a:spLocks noGrp="1" noChangeArrowheads="1"/>
          </p:cNvSpPr>
          <p:nvPr>
            <p:ph type="sldNum" sz="quarter" idx="12"/>
          </p:nvPr>
        </p:nvSpPr>
        <p:spPr>
          <a:ln/>
        </p:spPr>
        <p:txBody>
          <a:bodyPr/>
          <a:lstStyle>
            <a:lvl1pPr>
              <a:defRPr/>
            </a:lvl1pPr>
          </a:lstStyle>
          <a:p>
            <a:fld id="{161B941C-B6DD-6346-AF75-C549753452B6}" type="slidenum">
              <a:rPr lang="en-US" altLang="en-US"/>
              <a:pPr/>
              <a:t>‹#›</a:t>
            </a:fld>
            <a:endParaRPr lang="en-US" altLang="en-US"/>
          </a:p>
        </p:txBody>
      </p:sp>
    </p:spTree>
    <p:extLst>
      <p:ext uri="{BB962C8B-B14F-4D97-AF65-F5344CB8AC3E}">
        <p14:creationId xmlns:p14="http://schemas.microsoft.com/office/powerpoint/2010/main" val="2164304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DB3EFF7-993A-D347-992E-300139EE88B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FCB7C28-7782-6D4F-BFCD-88AC493397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A46B619-0340-1041-8597-01BB94D497CD}"/>
              </a:ext>
            </a:extLst>
          </p:cNvPr>
          <p:cNvSpPr>
            <a:spLocks noGrp="1" noChangeArrowheads="1"/>
          </p:cNvSpPr>
          <p:nvPr>
            <p:ph type="sldNum" sz="quarter" idx="12"/>
          </p:nvPr>
        </p:nvSpPr>
        <p:spPr>
          <a:ln/>
        </p:spPr>
        <p:txBody>
          <a:bodyPr/>
          <a:lstStyle>
            <a:lvl1pPr>
              <a:defRPr/>
            </a:lvl1pPr>
          </a:lstStyle>
          <a:p>
            <a:fld id="{56FE3E39-E732-8041-9AB0-B6ECF1FD0110}" type="slidenum">
              <a:rPr lang="en-US" altLang="en-US"/>
              <a:pPr/>
              <a:t>‹#›</a:t>
            </a:fld>
            <a:endParaRPr lang="en-US" altLang="en-US"/>
          </a:p>
        </p:txBody>
      </p:sp>
    </p:spTree>
    <p:extLst>
      <p:ext uri="{BB962C8B-B14F-4D97-AF65-F5344CB8AC3E}">
        <p14:creationId xmlns:p14="http://schemas.microsoft.com/office/powerpoint/2010/main" val="379063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E998B62-2CD2-AA44-9439-6EE37B1E875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50A0DD2-A6CE-174A-9BCD-A663CA6FB6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1093041-AEB1-6041-8B93-DB5CE807C2B2}"/>
              </a:ext>
            </a:extLst>
          </p:cNvPr>
          <p:cNvSpPr>
            <a:spLocks noGrp="1" noChangeArrowheads="1"/>
          </p:cNvSpPr>
          <p:nvPr>
            <p:ph type="sldNum" sz="quarter" idx="12"/>
          </p:nvPr>
        </p:nvSpPr>
        <p:spPr>
          <a:ln/>
        </p:spPr>
        <p:txBody>
          <a:bodyPr/>
          <a:lstStyle>
            <a:lvl1pPr>
              <a:defRPr/>
            </a:lvl1pPr>
          </a:lstStyle>
          <a:p>
            <a:fld id="{36718DEA-3F3D-5E45-8E22-9975DF59F193}" type="slidenum">
              <a:rPr lang="en-US" altLang="en-US"/>
              <a:pPr/>
              <a:t>‹#›</a:t>
            </a:fld>
            <a:endParaRPr lang="en-US" altLang="en-US"/>
          </a:p>
        </p:txBody>
      </p:sp>
    </p:spTree>
    <p:extLst>
      <p:ext uri="{BB962C8B-B14F-4D97-AF65-F5344CB8AC3E}">
        <p14:creationId xmlns:p14="http://schemas.microsoft.com/office/powerpoint/2010/main" val="73284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5077356-4340-F541-A7F6-BDBEC24F87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32A22BD-E6A3-1548-A9CA-145B7FF71A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E5FA6FE-8AC2-BE4F-A623-90ABF38E7559}"/>
              </a:ext>
            </a:extLst>
          </p:cNvPr>
          <p:cNvSpPr>
            <a:spLocks noGrp="1" noChangeArrowheads="1"/>
          </p:cNvSpPr>
          <p:nvPr>
            <p:ph type="sldNum" sz="quarter" idx="12"/>
          </p:nvPr>
        </p:nvSpPr>
        <p:spPr>
          <a:ln/>
        </p:spPr>
        <p:txBody>
          <a:bodyPr/>
          <a:lstStyle>
            <a:lvl1pPr>
              <a:defRPr/>
            </a:lvl1pPr>
          </a:lstStyle>
          <a:p>
            <a:fld id="{B128D708-9185-BC47-8C7A-B0ADF83E1E79}" type="slidenum">
              <a:rPr lang="en-US" altLang="en-US"/>
              <a:pPr/>
              <a:t>‹#›</a:t>
            </a:fld>
            <a:endParaRPr lang="en-US" altLang="en-US"/>
          </a:p>
        </p:txBody>
      </p:sp>
    </p:spTree>
    <p:extLst>
      <p:ext uri="{BB962C8B-B14F-4D97-AF65-F5344CB8AC3E}">
        <p14:creationId xmlns:p14="http://schemas.microsoft.com/office/powerpoint/2010/main" val="306333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4EB2C32-940E-1C4E-B7C3-EEBD9A2D029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3821907-9463-E64A-B01B-4038892A8A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86A8A50-C7F0-F34C-A0CD-E5F4AC324B6C}"/>
              </a:ext>
            </a:extLst>
          </p:cNvPr>
          <p:cNvSpPr>
            <a:spLocks noGrp="1" noChangeArrowheads="1"/>
          </p:cNvSpPr>
          <p:nvPr>
            <p:ph type="sldNum" sz="quarter" idx="12"/>
          </p:nvPr>
        </p:nvSpPr>
        <p:spPr>
          <a:ln/>
        </p:spPr>
        <p:txBody>
          <a:bodyPr/>
          <a:lstStyle>
            <a:lvl1pPr>
              <a:defRPr/>
            </a:lvl1pPr>
          </a:lstStyle>
          <a:p>
            <a:fld id="{78BF4999-6B62-9E4B-8882-3F91AED62D52}" type="slidenum">
              <a:rPr lang="en-US" altLang="en-US"/>
              <a:pPr/>
              <a:t>‹#›</a:t>
            </a:fld>
            <a:endParaRPr lang="en-US" altLang="en-US"/>
          </a:p>
        </p:txBody>
      </p:sp>
    </p:spTree>
    <p:extLst>
      <p:ext uri="{BB962C8B-B14F-4D97-AF65-F5344CB8AC3E}">
        <p14:creationId xmlns:p14="http://schemas.microsoft.com/office/powerpoint/2010/main" val="133370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1C74414-EE4A-8B46-886D-AB2ABFFFC18B}"/>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B9F7B29-D67C-1344-A560-74849BDBA963}"/>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3345E73-0E37-EB4E-B6F3-9984AE0BC77C}"/>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8DA43B49-05F3-7543-9EAF-98B1B91B31F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B6E7866C-5D7F-8342-8A20-77EBB2BA2CB4}"/>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37F6EF6-3A6D-8A42-A24F-3CCD28303D3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825868833"/>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Text Box 13">
            <a:extLst>
              <a:ext uri="{FF2B5EF4-FFF2-40B4-BE49-F238E27FC236}">
                <a16:creationId xmlns:a16="http://schemas.microsoft.com/office/drawing/2014/main" id="{4EC0E5A2-BD6E-FA40-B783-B10D4A6584B8}"/>
              </a:ext>
            </a:extLst>
          </p:cNvPr>
          <p:cNvSpPr txBox="1">
            <a:spLocks noChangeArrowheads="1"/>
          </p:cNvSpPr>
          <p:nvPr/>
        </p:nvSpPr>
        <p:spPr bwMode="auto">
          <a:xfrm>
            <a:off x="4114800" y="2590800"/>
            <a:ext cx="5029200" cy="7016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b="1" dirty="0">
                <a:solidFill>
                  <a:schemeClr val="bg1"/>
                </a:solidFill>
                <a:effectLst>
                  <a:outerShdw blurRad="38100" dist="38100" dir="2700000" algn="tl">
                    <a:srgbClr val="000000"/>
                  </a:outerShdw>
                </a:effectLst>
                <a:latin typeface="Arial" charset="0"/>
                <a:cs typeface="Arial" charset="0"/>
              </a:rPr>
              <a:t>Session 24</a:t>
            </a:r>
          </a:p>
        </p:txBody>
      </p:sp>
      <p:sp>
        <p:nvSpPr>
          <p:cNvPr id="2051" name="Text Box 14">
            <a:extLst>
              <a:ext uri="{FF2B5EF4-FFF2-40B4-BE49-F238E27FC236}">
                <a16:creationId xmlns:a16="http://schemas.microsoft.com/office/drawing/2014/main" id="{02AC3231-F769-9A41-9253-43C562FCB97E}"/>
              </a:ext>
            </a:extLst>
          </p:cNvPr>
          <p:cNvSpPr txBox="1">
            <a:spLocks noChangeArrowheads="1"/>
          </p:cNvSpPr>
          <p:nvPr/>
        </p:nvSpPr>
        <p:spPr bwMode="auto">
          <a:xfrm>
            <a:off x="4114800" y="990600"/>
            <a:ext cx="5029200" cy="16319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altLang="zh-CN" sz="5000" b="1" i="1" dirty="0">
                <a:solidFill>
                  <a:schemeClr val="bg1"/>
                </a:solidFill>
                <a:effectLst>
                  <a:outerShdw blurRad="38100" dist="38100" dir="2700000" algn="tl">
                    <a:srgbClr val="000000">
                      <a:alpha val="43137"/>
                    </a:srgbClr>
                  </a:outerShdw>
                </a:effectLst>
                <a:ea typeface="SimSun" pitchFamily="2" charset="-122"/>
              </a:rPr>
              <a:t>Christ and Culture</a:t>
            </a:r>
            <a:endParaRPr lang="en-US" sz="5000" dirty="0">
              <a:solidFill>
                <a:schemeClr val="bg1"/>
              </a:solidFill>
              <a:effectLst>
                <a:outerShdw blurRad="38100" dist="38100" dir="2700000" algn="tl">
                  <a:srgbClr val="000000">
                    <a:alpha val="43137"/>
                  </a:srgbClr>
                </a:outerShdw>
              </a:effectLst>
            </a:endParaRPr>
          </a:p>
        </p:txBody>
      </p:sp>
      <p:pic>
        <p:nvPicPr>
          <p:cNvPr id="2052" name="Picture 4">
            <a:extLst>
              <a:ext uri="{FF2B5EF4-FFF2-40B4-BE49-F238E27FC236}">
                <a16:creationId xmlns:a16="http://schemas.microsoft.com/office/drawing/2014/main" id="{EC2468C3-EFF4-C64A-8F38-55E7A2272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085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918A9743-D669-FDE6-B592-940108C934D2}"/>
              </a:ext>
            </a:extLst>
          </p:cNvPr>
          <p:cNvSpPr>
            <a:spLocks noChangeArrowheads="1"/>
          </p:cNvSpPr>
          <p:nvPr/>
        </p:nvSpPr>
        <p:spPr bwMode="auto">
          <a:xfrm>
            <a:off x="4508500" y="4419600"/>
            <a:ext cx="4655510" cy="2438399"/>
          </a:xfrm>
          <a:prstGeom prst="rect">
            <a:avLst/>
          </a:prstGeom>
          <a:noFill/>
          <a:ln w="9525">
            <a:noFill/>
            <a:miter lim="800000"/>
            <a:headEnd/>
            <a:tailEnd/>
          </a:ln>
          <a:effectLst/>
        </p:spPr>
        <p:txBody>
          <a:bodyPr lIns="91430" tIns="45715" rIns="91430" bIns="45715" anchor="ctr"/>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Dr. Lewis Winkler • East Asia School of Theology (Singapore)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sz="2000" b="1" kern="0" dirty="0">
                <a:solidFill>
                  <a:srgbClr val="FFFFFF"/>
                </a:solidFill>
                <a:effectLst>
                  <a:outerShdw blurRad="38100" dist="38100" dir="2700000" algn="tl">
                    <a:srgbClr val="000000"/>
                  </a:outerShdw>
                </a:effectLst>
                <a:ea typeface="ＭＳ Ｐゴシック" charset="0"/>
                <a:cs typeface="Arial"/>
              </a:rPr>
              <a:t>Jordan Evangelical Theological Seminary</a:t>
            </a:r>
            <a:br>
              <a:rPr lang="en-US" sz="2000" b="1" kern="0" dirty="0">
                <a:solidFill>
                  <a:srgbClr val="FFFFFF"/>
                </a:solidFill>
                <a:effectLst>
                  <a:outerShdw blurRad="38100" dist="38100" dir="2700000" algn="tl">
                    <a:srgbClr val="000000"/>
                  </a:outerShdw>
                </a:effectLst>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357704BE-4D26-384A-A7B7-DFD86F315361}"/>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61219" name="Rectangle 3">
            <a:extLst>
              <a:ext uri="{FF2B5EF4-FFF2-40B4-BE49-F238E27FC236}">
                <a16:creationId xmlns:a16="http://schemas.microsoft.com/office/drawing/2014/main" id="{83612CFF-3F8E-0446-93FA-343D07045860}"/>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11268" name="Text Box 4">
            <a:extLst>
              <a:ext uri="{FF2B5EF4-FFF2-40B4-BE49-F238E27FC236}">
                <a16:creationId xmlns:a16="http://schemas.microsoft.com/office/drawing/2014/main" id="{AC418B83-B4FE-A54B-B02E-5368CC18EE77}"/>
              </a:ext>
            </a:extLst>
          </p:cNvPr>
          <p:cNvSpPr txBox="1">
            <a:spLocks noChangeArrowheads="1"/>
          </p:cNvSpPr>
          <p:nvPr/>
        </p:nvSpPr>
        <p:spPr bwMode="auto">
          <a:xfrm>
            <a:off x="609600" y="2819400"/>
            <a:ext cx="8001000" cy="286226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828800" indent="-4572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bg1"/>
                </a:solidFill>
                <a:ea typeface="SimSun" panose="02010600030101010101" pitchFamily="2" charset="-122"/>
              </a:rPr>
              <a:t>Christ against Culture</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startAt="2"/>
            </a:pPr>
            <a:r>
              <a:rPr lang="en-US" altLang="zh-CN" b="1">
                <a:solidFill>
                  <a:schemeClr val="bg1"/>
                </a:solidFill>
                <a:ea typeface="SimSun" panose="02010600030101010101" pitchFamily="2" charset="-122"/>
              </a:rPr>
              <a:t>Concerns</a:t>
            </a:r>
          </a:p>
          <a:p>
            <a:pPr lvl="3" eaLnBrk="1" hangingPunct="1">
              <a:buFontTx/>
              <a:buAutoNum type="arabicParenR" startAt="2"/>
            </a:pPr>
            <a:r>
              <a:rPr lang="en-US" altLang="zh-CN" b="1">
                <a:solidFill>
                  <a:schemeClr val="bg1"/>
                </a:solidFill>
                <a:ea typeface="SimSun" panose="02010600030101010101" pitchFamily="2" charset="-122"/>
              </a:rPr>
              <a:t>Wise spiritual discernment can enable believers to sort through cultural aspects and to see both their good and evil features.</a:t>
            </a:r>
            <a:endParaRPr lang="th-TH" altLang="zh-CN">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10F7AC51-5B16-4649-B6A6-B1BE21E5736C}"/>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62243" name="Rectangle 3">
            <a:extLst>
              <a:ext uri="{FF2B5EF4-FFF2-40B4-BE49-F238E27FC236}">
                <a16:creationId xmlns:a16="http://schemas.microsoft.com/office/drawing/2014/main" id="{944D88D5-3A1B-2944-A829-B6B2568D74D4}"/>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12292" name="Text Box 4">
            <a:extLst>
              <a:ext uri="{FF2B5EF4-FFF2-40B4-BE49-F238E27FC236}">
                <a16:creationId xmlns:a16="http://schemas.microsoft.com/office/drawing/2014/main" id="{EC679A44-B86D-EF4D-BD46-E07AFC3D3F37}"/>
              </a:ext>
            </a:extLst>
          </p:cNvPr>
          <p:cNvSpPr txBox="1">
            <a:spLocks noChangeArrowheads="1"/>
          </p:cNvSpPr>
          <p:nvPr/>
        </p:nvSpPr>
        <p:spPr bwMode="auto">
          <a:xfrm>
            <a:off x="609600" y="2819400"/>
            <a:ext cx="8001000" cy="286226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828800" indent="-4572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bg1"/>
                </a:solidFill>
                <a:ea typeface="SimSun" panose="02010600030101010101" pitchFamily="2" charset="-122"/>
              </a:rPr>
              <a:t>Christ against Culture</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startAt="2"/>
            </a:pPr>
            <a:r>
              <a:rPr lang="en-US" altLang="zh-CN" b="1">
                <a:solidFill>
                  <a:schemeClr val="bg1"/>
                </a:solidFill>
                <a:ea typeface="SimSun" panose="02010600030101010101" pitchFamily="2" charset="-122"/>
              </a:rPr>
              <a:t>Concerns</a:t>
            </a:r>
          </a:p>
          <a:p>
            <a:pPr lvl="3" eaLnBrk="1" hangingPunct="1">
              <a:buFontTx/>
              <a:buAutoNum type="arabicParenR" startAt="3"/>
            </a:pPr>
            <a:r>
              <a:rPr lang="en-US" altLang="zh-CN" b="1">
                <a:solidFill>
                  <a:schemeClr val="bg1"/>
                </a:solidFill>
                <a:ea typeface="SimSun" panose="02010600030101010101" pitchFamily="2" charset="-122"/>
              </a:rPr>
              <a:t>God made creation good.  While it has been corrupted, there are still remnants and vestiges of goodness to be found in all humans and the cultures they create.</a:t>
            </a:r>
            <a:endParaRPr lang="th-TH" altLang="zh-CN" b="1">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7277E4B7-84CC-D64C-AFA1-12DD0A71E3F0}"/>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63267" name="Rectangle 3">
            <a:extLst>
              <a:ext uri="{FF2B5EF4-FFF2-40B4-BE49-F238E27FC236}">
                <a16:creationId xmlns:a16="http://schemas.microsoft.com/office/drawing/2014/main" id="{5606587A-C462-9D4C-8340-ADC899B7D1A7}"/>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13316" name="Text Box 4">
            <a:extLst>
              <a:ext uri="{FF2B5EF4-FFF2-40B4-BE49-F238E27FC236}">
                <a16:creationId xmlns:a16="http://schemas.microsoft.com/office/drawing/2014/main" id="{A2E4CDEC-27A5-C148-8258-5862DBE3A531}"/>
              </a:ext>
            </a:extLst>
          </p:cNvPr>
          <p:cNvSpPr txBox="1">
            <a:spLocks noChangeArrowheads="1"/>
          </p:cNvSpPr>
          <p:nvPr/>
        </p:nvSpPr>
        <p:spPr bwMode="auto">
          <a:xfrm>
            <a:off x="457200" y="2819400"/>
            <a:ext cx="8229600" cy="228758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2"/>
            </a:pPr>
            <a:r>
              <a:rPr lang="en-US" altLang="zh-CN" sz="3200" b="1" i="1">
                <a:solidFill>
                  <a:schemeClr val="bg1"/>
                </a:solidFill>
                <a:ea typeface="SimSun" panose="02010600030101010101" pitchFamily="2" charset="-122"/>
              </a:rPr>
              <a:t>Christ of Culture</a:t>
            </a:r>
            <a:endParaRPr lang="th-TH" altLang="zh-CN" sz="3200" b="1" i="1">
              <a:solidFill>
                <a:schemeClr val="bg1"/>
              </a:solidFill>
              <a:cs typeface="Angsana New" panose="02020603050405020304" pitchFamily="18" charset="-34"/>
            </a:endParaRPr>
          </a:p>
          <a:p>
            <a:pPr lvl="1" eaLnBrk="1" hangingPunct="1">
              <a:buFontTx/>
              <a:buAutoNum type="arabicPeriod"/>
            </a:pPr>
            <a:r>
              <a:rPr lang="en-US" altLang="zh-CN" sz="2800" b="1">
                <a:solidFill>
                  <a:schemeClr val="bg1"/>
                </a:solidFill>
                <a:ea typeface="SimSun" panose="02010600030101010101" pitchFamily="2" charset="-122"/>
              </a:rPr>
              <a:t>Definition: Christ and the highest aspects of human culture can and should be merged to form a culturally excellent expression of the Christian faith.</a:t>
            </a:r>
            <a:endParaRPr lang="th-TH" altLang="zh-CN" sz="280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744EA2BF-ACE4-094F-BB12-97AFABB340E6}"/>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66339" name="Rectangle 3">
            <a:extLst>
              <a:ext uri="{FF2B5EF4-FFF2-40B4-BE49-F238E27FC236}">
                <a16:creationId xmlns:a16="http://schemas.microsoft.com/office/drawing/2014/main" id="{529B4B17-137E-ED4E-8409-F483EE6C1195}"/>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14340" name="Text Box 4">
            <a:extLst>
              <a:ext uri="{FF2B5EF4-FFF2-40B4-BE49-F238E27FC236}">
                <a16:creationId xmlns:a16="http://schemas.microsoft.com/office/drawing/2014/main" id="{A606D866-3696-6049-A78D-616E93934523}"/>
              </a:ext>
            </a:extLst>
          </p:cNvPr>
          <p:cNvSpPr txBox="1">
            <a:spLocks noChangeArrowheads="1"/>
          </p:cNvSpPr>
          <p:nvPr/>
        </p:nvSpPr>
        <p:spPr bwMode="auto">
          <a:xfrm>
            <a:off x="152400" y="2819400"/>
            <a:ext cx="8763000" cy="24923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828800" indent="-4572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2"/>
            </a:pPr>
            <a:r>
              <a:rPr lang="en-US" altLang="zh-CN" sz="3200" b="1" i="1">
                <a:solidFill>
                  <a:schemeClr val="bg1"/>
                </a:solidFill>
                <a:ea typeface="SimSun" panose="02010600030101010101" pitchFamily="2" charset="-122"/>
              </a:rPr>
              <a:t>Christ of Culture</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a:pPr>
            <a:r>
              <a:rPr lang="en-US" altLang="zh-CN" b="1">
                <a:solidFill>
                  <a:schemeClr val="bg1"/>
                </a:solidFill>
                <a:ea typeface="SimSun" panose="02010600030101010101" pitchFamily="2" charset="-122"/>
              </a:rPr>
              <a:t>Commendations</a:t>
            </a:r>
            <a:endParaRPr lang="th-TH" altLang="zh-CN" b="1">
              <a:solidFill>
                <a:schemeClr val="bg1"/>
              </a:solidFill>
              <a:cs typeface="Angsana New" panose="02020603050405020304" pitchFamily="18" charset="-34"/>
            </a:endParaRPr>
          </a:p>
          <a:p>
            <a:pPr lvl="3" eaLnBrk="1" hangingPunct="1">
              <a:buFontTx/>
              <a:buAutoNum type="arabicParenR"/>
            </a:pPr>
            <a:r>
              <a:rPr lang="en-US" altLang="zh-CN" b="1">
                <a:solidFill>
                  <a:schemeClr val="bg1"/>
                </a:solidFill>
                <a:ea typeface="SimSun" panose="02010600030101010101" pitchFamily="2" charset="-122"/>
              </a:rPr>
              <a:t>Connecting Christ to human culture is an important and necessary part of bringing Christianity to bear upon the world around us.</a:t>
            </a:r>
            <a:endParaRPr lang="th-TH" altLang="zh-CN" b="1">
              <a:solidFill>
                <a:schemeClr val="bg1"/>
              </a:solidFill>
              <a:cs typeface="Angsana New" panose="02020603050405020304" pitchFamily="18" charset="-3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24A07995-3581-2342-AF29-76A9D4FFADCC}"/>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67363" name="Rectangle 3">
            <a:extLst>
              <a:ext uri="{FF2B5EF4-FFF2-40B4-BE49-F238E27FC236}">
                <a16:creationId xmlns:a16="http://schemas.microsoft.com/office/drawing/2014/main" id="{40CDFD96-F682-B146-A94F-383D5A0B1EC3}"/>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15364" name="Text Box 4">
            <a:extLst>
              <a:ext uri="{FF2B5EF4-FFF2-40B4-BE49-F238E27FC236}">
                <a16:creationId xmlns:a16="http://schemas.microsoft.com/office/drawing/2014/main" id="{C40C41CC-4E73-4844-A965-D4DC41092F5A}"/>
              </a:ext>
            </a:extLst>
          </p:cNvPr>
          <p:cNvSpPr txBox="1">
            <a:spLocks noChangeArrowheads="1"/>
          </p:cNvSpPr>
          <p:nvPr/>
        </p:nvSpPr>
        <p:spPr bwMode="auto">
          <a:xfrm>
            <a:off x="152400" y="2819400"/>
            <a:ext cx="8763000" cy="36004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828800" indent="-4572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2"/>
            </a:pPr>
            <a:r>
              <a:rPr lang="en-US" altLang="zh-CN" sz="3200" b="1" i="1">
                <a:solidFill>
                  <a:schemeClr val="bg1"/>
                </a:solidFill>
                <a:ea typeface="SimSun" panose="02010600030101010101" pitchFamily="2" charset="-122"/>
              </a:rPr>
              <a:t>Christ of Culture</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a:pPr>
            <a:r>
              <a:rPr lang="en-US" altLang="zh-CN" b="1">
                <a:solidFill>
                  <a:schemeClr val="bg1"/>
                </a:solidFill>
                <a:ea typeface="SimSun" panose="02010600030101010101" pitchFamily="2" charset="-122"/>
              </a:rPr>
              <a:t>Commendations</a:t>
            </a:r>
            <a:endParaRPr lang="th-TH" altLang="zh-CN" b="1">
              <a:solidFill>
                <a:schemeClr val="bg1"/>
              </a:solidFill>
              <a:cs typeface="Angsana New" panose="02020603050405020304" pitchFamily="18" charset="-34"/>
            </a:endParaRPr>
          </a:p>
          <a:p>
            <a:pPr lvl="3" eaLnBrk="1" hangingPunct="1">
              <a:buFontTx/>
              <a:buAutoNum type="arabicParenR"/>
            </a:pPr>
            <a:r>
              <a:rPr lang="en-US" altLang="zh-CN" b="1">
                <a:solidFill>
                  <a:schemeClr val="folHlink"/>
                </a:solidFill>
                <a:ea typeface="SimSun" panose="02010600030101010101" pitchFamily="2" charset="-122"/>
              </a:rPr>
              <a:t>Connecting Christ to human culture is an important and necessary part of bringing Christianity to bear upon the world around us.</a:t>
            </a:r>
            <a:endParaRPr lang="th-TH" altLang="zh-CN" b="1">
              <a:solidFill>
                <a:schemeClr val="folHlink"/>
              </a:solidFill>
              <a:cs typeface="Angsana New" panose="02020603050405020304" pitchFamily="18" charset="-34"/>
            </a:endParaRPr>
          </a:p>
          <a:p>
            <a:pPr lvl="3" eaLnBrk="1" hangingPunct="1">
              <a:buFontTx/>
              <a:buAutoNum type="arabicParenR"/>
            </a:pPr>
            <a:r>
              <a:rPr lang="en-US" altLang="zh-CN" b="1">
                <a:solidFill>
                  <a:schemeClr val="bg1"/>
                </a:solidFill>
                <a:ea typeface="SimSun" panose="02010600030101010101" pitchFamily="2" charset="-122"/>
              </a:rPr>
              <a:t>This method gives Christianity increased credibility, relevance, and influence in the cultural arena.</a:t>
            </a:r>
            <a:endParaRPr lang="th-TH" altLang="zh-CN">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3BA18CD4-1164-7647-8101-68779B9B5112}"/>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68387" name="Rectangle 3">
            <a:extLst>
              <a:ext uri="{FF2B5EF4-FFF2-40B4-BE49-F238E27FC236}">
                <a16:creationId xmlns:a16="http://schemas.microsoft.com/office/drawing/2014/main" id="{6B6F66C9-2C06-9346-B1C2-A2826FDA82D5}"/>
              </a:ext>
            </a:extLst>
          </p:cNvPr>
          <p:cNvSpPr>
            <a:spLocks noChangeArrowheads="1"/>
          </p:cNvSpPr>
          <p:nvPr/>
        </p:nvSpPr>
        <p:spPr bwMode="auto">
          <a:xfrm>
            <a:off x="0" y="228600"/>
            <a:ext cx="9144000" cy="1524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16388" name="Text Box 4">
            <a:extLst>
              <a:ext uri="{FF2B5EF4-FFF2-40B4-BE49-F238E27FC236}">
                <a16:creationId xmlns:a16="http://schemas.microsoft.com/office/drawing/2014/main" id="{27EB56F9-D7BE-D84E-B89F-FD165B2EAD3C}"/>
              </a:ext>
            </a:extLst>
          </p:cNvPr>
          <p:cNvSpPr txBox="1">
            <a:spLocks noChangeArrowheads="1"/>
          </p:cNvSpPr>
          <p:nvPr/>
        </p:nvSpPr>
        <p:spPr bwMode="auto">
          <a:xfrm>
            <a:off x="228600" y="1905000"/>
            <a:ext cx="8763000" cy="24923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828800" indent="-4572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2"/>
            </a:pPr>
            <a:r>
              <a:rPr lang="en-US" altLang="zh-CN" sz="3200" b="1" i="1">
                <a:solidFill>
                  <a:schemeClr val="bg1"/>
                </a:solidFill>
                <a:ea typeface="SimSun" panose="02010600030101010101" pitchFamily="2" charset="-122"/>
              </a:rPr>
              <a:t>Christ of Culture</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startAt="2"/>
            </a:pPr>
            <a:r>
              <a:rPr lang="en-US" altLang="zh-CN" b="1">
                <a:solidFill>
                  <a:schemeClr val="bg1"/>
                </a:solidFill>
                <a:ea typeface="SimSun" panose="02010600030101010101" pitchFamily="2" charset="-122"/>
              </a:rPr>
              <a:t>Concerns</a:t>
            </a:r>
            <a:endParaRPr lang="th-TH" altLang="zh-CN" b="1">
              <a:solidFill>
                <a:schemeClr val="bg1"/>
              </a:solidFill>
              <a:cs typeface="Angsana New" panose="02020603050405020304" pitchFamily="18" charset="-34"/>
            </a:endParaRPr>
          </a:p>
          <a:p>
            <a:pPr lvl="3" eaLnBrk="1" hangingPunct="1">
              <a:buFontTx/>
              <a:buAutoNum type="arabicParenR"/>
            </a:pPr>
            <a:r>
              <a:rPr lang="en-US" altLang="zh-CN" b="1">
                <a:solidFill>
                  <a:schemeClr val="bg1"/>
                </a:solidFill>
                <a:ea typeface="SimSun" panose="02010600030101010101" pitchFamily="2" charset="-122"/>
              </a:rPr>
              <a:t>There is a tendency to idolatrously align our allegiance with culture and confuse this with our allegiance to Christ.</a:t>
            </a:r>
            <a:endParaRPr lang="th-TH" altLang="zh-CN" b="1">
              <a:solidFill>
                <a:schemeClr val="bg1"/>
              </a:solidFill>
              <a:cs typeface="Angsana New" panose="02020603050405020304" pitchFamily="18" charset="-3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53DF805B-4ED4-6343-93A1-B07FBD5CF351}"/>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69411" name="Rectangle 3">
            <a:extLst>
              <a:ext uri="{FF2B5EF4-FFF2-40B4-BE49-F238E27FC236}">
                <a16:creationId xmlns:a16="http://schemas.microsoft.com/office/drawing/2014/main" id="{F260CFA1-0DBD-3F41-89DB-2325C29083C1}"/>
              </a:ext>
            </a:extLst>
          </p:cNvPr>
          <p:cNvSpPr>
            <a:spLocks noChangeArrowheads="1"/>
          </p:cNvSpPr>
          <p:nvPr/>
        </p:nvSpPr>
        <p:spPr bwMode="auto">
          <a:xfrm>
            <a:off x="0" y="228600"/>
            <a:ext cx="9144000" cy="1524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17412" name="Text Box 4">
            <a:extLst>
              <a:ext uri="{FF2B5EF4-FFF2-40B4-BE49-F238E27FC236}">
                <a16:creationId xmlns:a16="http://schemas.microsoft.com/office/drawing/2014/main" id="{D869FF75-F9CB-4A4E-BC8D-A35B8EB82113}"/>
              </a:ext>
            </a:extLst>
          </p:cNvPr>
          <p:cNvSpPr txBox="1">
            <a:spLocks noChangeArrowheads="1"/>
          </p:cNvSpPr>
          <p:nvPr/>
        </p:nvSpPr>
        <p:spPr bwMode="auto">
          <a:xfrm>
            <a:off x="228600" y="1905000"/>
            <a:ext cx="8763000" cy="36004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828800" indent="-4572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2"/>
            </a:pPr>
            <a:r>
              <a:rPr lang="en-US" altLang="zh-CN" sz="3200" b="1" i="1">
                <a:solidFill>
                  <a:schemeClr val="bg1"/>
                </a:solidFill>
                <a:ea typeface="SimSun" panose="02010600030101010101" pitchFamily="2" charset="-122"/>
              </a:rPr>
              <a:t>Christ of Culture</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startAt="2"/>
            </a:pPr>
            <a:r>
              <a:rPr lang="en-US" altLang="zh-CN" b="1">
                <a:solidFill>
                  <a:schemeClr val="bg1"/>
                </a:solidFill>
                <a:ea typeface="SimSun" panose="02010600030101010101" pitchFamily="2" charset="-122"/>
              </a:rPr>
              <a:t>Concerns</a:t>
            </a:r>
            <a:endParaRPr lang="th-TH" altLang="zh-CN" b="1">
              <a:solidFill>
                <a:schemeClr val="bg1"/>
              </a:solidFill>
              <a:cs typeface="Angsana New" panose="02020603050405020304" pitchFamily="18" charset="-34"/>
            </a:endParaRPr>
          </a:p>
          <a:p>
            <a:pPr lvl="3" eaLnBrk="1" hangingPunct="1">
              <a:buFontTx/>
              <a:buAutoNum type="arabicParenR"/>
            </a:pPr>
            <a:r>
              <a:rPr lang="en-US" altLang="zh-CN" b="1">
                <a:solidFill>
                  <a:schemeClr val="folHlink"/>
                </a:solidFill>
                <a:ea typeface="SimSun" panose="02010600030101010101" pitchFamily="2" charset="-122"/>
              </a:rPr>
              <a:t>There is a tendency to idolatrously align our allegiance with culture and confuse this with our allegiance to Christ.</a:t>
            </a:r>
            <a:endParaRPr lang="th-TH" altLang="zh-CN" b="1">
              <a:solidFill>
                <a:schemeClr val="folHlink"/>
              </a:solidFill>
              <a:cs typeface="Angsana New" panose="02020603050405020304" pitchFamily="18" charset="-34"/>
            </a:endParaRPr>
          </a:p>
          <a:p>
            <a:pPr lvl="3" eaLnBrk="1" hangingPunct="1">
              <a:buFontTx/>
              <a:buAutoNum type="arabicParenR"/>
            </a:pPr>
            <a:r>
              <a:rPr lang="en-US" altLang="zh-CN" b="1">
                <a:solidFill>
                  <a:schemeClr val="bg1"/>
                </a:solidFill>
                <a:ea typeface="SimSun" panose="02010600030101010101" pitchFamily="2" charset="-122"/>
              </a:rPr>
              <a:t>The Christian faith tends to be conformed to and therefore distorted by cultural ideals and norms.</a:t>
            </a:r>
            <a:endParaRPr lang="th-TH" altLang="zh-CN" b="1">
              <a:solidFill>
                <a:schemeClr val="bg1"/>
              </a:solidFill>
              <a:cs typeface="Angsana New" panose="02020603050405020304" pitchFamily="18" charset="-3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92DC8BA5-87D9-D746-BC98-E6380A7037E5}"/>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70435" name="Rectangle 3">
            <a:extLst>
              <a:ext uri="{FF2B5EF4-FFF2-40B4-BE49-F238E27FC236}">
                <a16:creationId xmlns:a16="http://schemas.microsoft.com/office/drawing/2014/main" id="{2A2E60F0-3D5A-6D40-961D-CB3ED5F7D772}"/>
              </a:ext>
            </a:extLst>
          </p:cNvPr>
          <p:cNvSpPr>
            <a:spLocks noChangeArrowheads="1"/>
          </p:cNvSpPr>
          <p:nvPr/>
        </p:nvSpPr>
        <p:spPr bwMode="auto">
          <a:xfrm>
            <a:off x="0" y="228600"/>
            <a:ext cx="9144000" cy="1524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18436" name="Text Box 4">
            <a:extLst>
              <a:ext uri="{FF2B5EF4-FFF2-40B4-BE49-F238E27FC236}">
                <a16:creationId xmlns:a16="http://schemas.microsoft.com/office/drawing/2014/main" id="{1080C6C0-C483-9B47-A18D-6F76856AD5C5}"/>
              </a:ext>
            </a:extLst>
          </p:cNvPr>
          <p:cNvSpPr txBox="1">
            <a:spLocks noChangeArrowheads="1"/>
          </p:cNvSpPr>
          <p:nvPr/>
        </p:nvSpPr>
        <p:spPr bwMode="auto">
          <a:xfrm>
            <a:off x="228600" y="1905000"/>
            <a:ext cx="8763000" cy="470852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828800" indent="-4572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2"/>
            </a:pPr>
            <a:r>
              <a:rPr lang="en-US" altLang="zh-CN" sz="3200" b="1" i="1">
                <a:solidFill>
                  <a:schemeClr val="bg1"/>
                </a:solidFill>
                <a:ea typeface="SimSun" panose="02010600030101010101" pitchFamily="2" charset="-122"/>
              </a:rPr>
              <a:t>Christ of Culture</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startAt="2"/>
            </a:pPr>
            <a:r>
              <a:rPr lang="en-US" altLang="zh-CN" b="1">
                <a:solidFill>
                  <a:schemeClr val="bg1"/>
                </a:solidFill>
                <a:ea typeface="SimSun" panose="02010600030101010101" pitchFamily="2" charset="-122"/>
              </a:rPr>
              <a:t>Concerns</a:t>
            </a:r>
            <a:endParaRPr lang="th-TH" altLang="zh-CN" b="1">
              <a:solidFill>
                <a:schemeClr val="bg1"/>
              </a:solidFill>
              <a:cs typeface="Angsana New" panose="02020603050405020304" pitchFamily="18" charset="-34"/>
            </a:endParaRPr>
          </a:p>
          <a:p>
            <a:pPr lvl="3" eaLnBrk="1" hangingPunct="1">
              <a:buFontTx/>
              <a:buAutoNum type="arabicParenR"/>
            </a:pPr>
            <a:r>
              <a:rPr lang="en-US" altLang="zh-CN" b="1">
                <a:solidFill>
                  <a:schemeClr val="folHlink"/>
                </a:solidFill>
                <a:ea typeface="SimSun" panose="02010600030101010101" pitchFamily="2" charset="-122"/>
              </a:rPr>
              <a:t>There is a tendency to idolatrously align our allegiance with culture and confuse this with our allegiance to Christ.</a:t>
            </a:r>
            <a:endParaRPr lang="th-TH" altLang="zh-CN" b="1">
              <a:solidFill>
                <a:schemeClr val="folHlink"/>
              </a:solidFill>
              <a:cs typeface="Angsana New" panose="02020603050405020304" pitchFamily="18" charset="-34"/>
            </a:endParaRPr>
          </a:p>
          <a:p>
            <a:pPr lvl="3" eaLnBrk="1" hangingPunct="1">
              <a:buFontTx/>
              <a:buAutoNum type="arabicParenR"/>
            </a:pPr>
            <a:r>
              <a:rPr lang="en-US" altLang="zh-CN" b="1">
                <a:solidFill>
                  <a:schemeClr val="folHlink"/>
                </a:solidFill>
                <a:ea typeface="SimSun" panose="02010600030101010101" pitchFamily="2" charset="-122"/>
              </a:rPr>
              <a:t>The Christian faith tends to be conformed to and therefore distorted by cultural ideals and norms.</a:t>
            </a:r>
            <a:endParaRPr lang="th-TH" altLang="zh-CN" b="1">
              <a:solidFill>
                <a:schemeClr val="folHlink"/>
              </a:solidFill>
              <a:cs typeface="Angsana New" panose="02020603050405020304" pitchFamily="18" charset="-34"/>
            </a:endParaRPr>
          </a:p>
          <a:p>
            <a:pPr lvl="3" eaLnBrk="1" hangingPunct="1">
              <a:buFontTx/>
              <a:buAutoNum type="arabicParenR"/>
            </a:pPr>
            <a:r>
              <a:rPr lang="en-US" altLang="zh-CN" b="1">
                <a:solidFill>
                  <a:schemeClr val="bg1"/>
                </a:solidFill>
                <a:ea typeface="SimSun" panose="02010600030101010101" pitchFamily="2" charset="-122"/>
              </a:rPr>
              <a:t>This view has trouble standing apart from and critiquing the culture in which it finds itself so at home.</a:t>
            </a:r>
            <a:endParaRPr lang="th-TH" altLang="zh-CN">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48A6B352-DDC6-6F43-A0B6-B76306C71B86}"/>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71459" name="Rectangle 3">
            <a:extLst>
              <a:ext uri="{FF2B5EF4-FFF2-40B4-BE49-F238E27FC236}">
                <a16:creationId xmlns:a16="http://schemas.microsoft.com/office/drawing/2014/main" id="{4D163728-B242-C94F-A7EB-8C1076ED41FD}"/>
              </a:ext>
            </a:extLst>
          </p:cNvPr>
          <p:cNvSpPr>
            <a:spLocks noChangeArrowheads="1"/>
          </p:cNvSpPr>
          <p:nvPr/>
        </p:nvSpPr>
        <p:spPr bwMode="auto">
          <a:xfrm>
            <a:off x="0" y="228600"/>
            <a:ext cx="9144000" cy="1524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19460" name="Text Box 4">
            <a:extLst>
              <a:ext uri="{FF2B5EF4-FFF2-40B4-BE49-F238E27FC236}">
                <a16:creationId xmlns:a16="http://schemas.microsoft.com/office/drawing/2014/main" id="{90F7CABC-7A0E-1948-9465-A24824FC07DD}"/>
              </a:ext>
            </a:extLst>
          </p:cNvPr>
          <p:cNvSpPr txBox="1">
            <a:spLocks noChangeArrowheads="1"/>
          </p:cNvSpPr>
          <p:nvPr/>
        </p:nvSpPr>
        <p:spPr bwMode="auto">
          <a:xfrm>
            <a:off x="228600" y="1905000"/>
            <a:ext cx="8763000" cy="44227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3"/>
            </a:pPr>
            <a:r>
              <a:rPr lang="en-US" altLang="zh-CN" sz="3200" b="1" i="1">
                <a:solidFill>
                  <a:schemeClr val="bg1"/>
                </a:solidFill>
                <a:ea typeface="SimSun" panose="02010600030101010101" pitchFamily="2" charset="-122"/>
              </a:rPr>
              <a:t>Christ above Culture</a:t>
            </a:r>
            <a:endParaRPr lang="th-TH" altLang="zh-CN" sz="3200" b="1" i="1">
              <a:solidFill>
                <a:schemeClr val="bg1"/>
              </a:solidFill>
              <a:cs typeface="Angsana New" panose="02020603050405020304" pitchFamily="18" charset="-34"/>
            </a:endParaRPr>
          </a:p>
          <a:p>
            <a:pPr lvl="1" eaLnBrk="1" hangingPunct="1">
              <a:buFontTx/>
              <a:buAutoNum type="arabicPeriod"/>
            </a:pPr>
            <a:r>
              <a:rPr lang="en-US" altLang="zh-CN" sz="2800" b="1" u="sng">
                <a:solidFill>
                  <a:schemeClr val="bg1"/>
                </a:solidFill>
                <a:ea typeface="SimSun" panose="02010600030101010101" pitchFamily="2" charset="-122"/>
              </a:rPr>
              <a:t>Definition</a:t>
            </a:r>
            <a:r>
              <a:rPr lang="en-US" altLang="zh-CN" sz="2800" b="1">
                <a:solidFill>
                  <a:schemeClr val="bg1"/>
                </a:solidFill>
                <a:ea typeface="SimSun" panose="02010600030101010101" pitchFamily="2" charset="-122"/>
              </a:rPr>
              <a:t>: Although it contains both elements of good and evil, culture is ordained by God and is a good gift from Him.  At the same time, Christ is transcendent to culture and properly rules over it in every arena so that Christians will remember that culture is relative and finite whereas Christ is eternal and stands beyond and above the temporal order.</a:t>
            </a:r>
            <a:endParaRPr lang="th-TH" altLang="zh-CN" sz="280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AA4239E-1E4A-9141-B898-9D47A2DFBB41}"/>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75555" name="Rectangle 3">
            <a:extLst>
              <a:ext uri="{FF2B5EF4-FFF2-40B4-BE49-F238E27FC236}">
                <a16:creationId xmlns:a16="http://schemas.microsoft.com/office/drawing/2014/main" id="{6E1F9E53-E8C1-F44A-902D-9A65CDABAD00}"/>
              </a:ext>
            </a:extLst>
          </p:cNvPr>
          <p:cNvSpPr>
            <a:spLocks noChangeArrowheads="1"/>
          </p:cNvSpPr>
          <p:nvPr/>
        </p:nvSpPr>
        <p:spPr bwMode="auto">
          <a:xfrm>
            <a:off x="0" y="381000"/>
            <a:ext cx="9144000" cy="1524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20484" name="Text Box 4">
            <a:extLst>
              <a:ext uri="{FF2B5EF4-FFF2-40B4-BE49-F238E27FC236}">
                <a16:creationId xmlns:a16="http://schemas.microsoft.com/office/drawing/2014/main" id="{65808077-572A-764C-9969-9174A10C7CA4}"/>
              </a:ext>
            </a:extLst>
          </p:cNvPr>
          <p:cNvSpPr txBox="1">
            <a:spLocks noChangeArrowheads="1"/>
          </p:cNvSpPr>
          <p:nvPr/>
        </p:nvSpPr>
        <p:spPr bwMode="auto">
          <a:xfrm>
            <a:off x="228600" y="2362200"/>
            <a:ext cx="8763000" cy="24923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828800" indent="-4572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3"/>
            </a:pPr>
            <a:r>
              <a:rPr lang="en-US" altLang="zh-CN" sz="3200" b="1" i="1">
                <a:solidFill>
                  <a:schemeClr val="bg1"/>
                </a:solidFill>
                <a:ea typeface="SimSun" panose="02010600030101010101" pitchFamily="2" charset="-122"/>
              </a:rPr>
              <a:t>Christ above Culture</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a:pPr>
            <a:r>
              <a:rPr lang="en-US" altLang="zh-CN" b="1">
                <a:solidFill>
                  <a:schemeClr val="bg1"/>
                </a:solidFill>
                <a:ea typeface="SimSun" panose="02010600030101010101" pitchFamily="2" charset="-122"/>
              </a:rPr>
              <a:t>Commendations</a:t>
            </a:r>
            <a:endParaRPr lang="th-TH" altLang="zh-CN" b="1">
              <a:solidFill>
                <a:schemeClr val="bg1"/>
              </a:solidFill>
              <a:cs typeface="Angsana New" panose="02020603050405020304" pitchFamily="18" charset="-34"/>
            </a:endParaRPr>
          </a:p>
          <a:p>
            <a:pPr lvl="3" eaLnBrk="1" hangingPunct="1">
              <a:buFontTx/>
              <a:buAutoNum type="arabicParenR"/>
            </a:pPr>
            <a:r>
              <a:rPr lang="en-US" altLang="zh-CN" b="1">
                <a:solidFill>
                  <a:schemeClr val="bg1"/>
                </a:solidFill>
                <a:ea typeface="SimSun" panose="02010600030101010101" pitchFamily="2" charset="-122"/>
              </a:rPr>
              <a:t>A unity and harmony between the cultural and the religious is properly sought and explained with Christ’s lordship taking precedence.</a:t>
            </a:r>
            <a:endParaRPr lang="th-TH" altLang="zh-C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a:extLst>
              <a:ext uri="{FF2B5EF4-FFF2-40B4-BE49-F238E27FC236}">
                <a16:creationId xmlns:a16="http://schemas.microsoft.com/office/drawing/2014/main" id="{DA3CABAF-1A60-D443-B2D4-FDB6B8116DA3}"/>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574474" name="Rectangle 10">
            <a:extLst>
              <a:ext uri="{FF2B5EF4-FFF2-40B4-BE49-F238E27FC236}">
                <a16:creationId xmlns:a16="http://schemas.microsoft.com/office/drawing/2014/main" id="{E3B49D4D-3289-E749-98A5-4E2B4BF0C3BA}"/>
              </a:ext>
            </a:extLst>
          </p:cNvPr>
          <p:cNvSpPr>
            <a:spLocks noChangeArrowheads="1"/>
          </p:cNvSpPr>
          <p:nvPr/>
        </p:nvSpPr>
        <p:spPr bwMode="auto">
          <a:xfrm>
            <a:off x="0" y="1066800"/>
            <a:ext cx="91440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marL="1117600" indent="-1117600" algn="ctr">
              <a:buFontTx/>
              <a:buAutoNum type="romanUcPeriod"/>
              <a:defRPr/>
            </a:pPr>
            <a:r>
              <a:rPr lang="en-US" sz="5000" b="1" i="1">
                <a:solidFill>
                  <a:schemeClr val="bg1"/>
                </a:solidFill>
                <a:effectLst>
                  <a:outerShdw blurRad="38100" dist="38100" dir="2700000" algn="tl">
                    <a:srgbClr val="000000"/>
                  </a:outerShdw>
                </a:effectLst>
                <a:latin typeface="Arial" charset="0"/>
                <a:cs typeface="Arial" charset="0"/>
              </a:rPr>
              <a:t>Introduction:</a:t>
            </a:r>
            <a:endParaRPr lang="en-US" sz="4400">
              <a:solidFill>
                <a:schemeClr val="tx2"/>
              </a:solidFill>
              <a:latin typeface="Arial" charset="0"/>
              <a:cs typeface="Arial" charset="0"/>
            </a:endParaRPr>
          </a:p>
        </p:txBody>
      </p:sp>
      <p:sp>
        <p:nvSpPr>
          <p:cNvPr id="574476" name="Text Box 12">
            <a:extLst>
              <a:ext uri="{FF2B5EF4-FFF2-40B4-BE49-F238E27FC236}">
                <a16:creationId xmlns:a16="http://schemas.microsoft.com/office/drawing/2014/main" id="{20FC7C2F-00DF-1C4B-9719-FDDAC7D07471}"/>
              </a:ext>
            </a:extLst>
          </p:cNvPr>
          <p:cNvSpPr txBox="1">
            <a:spLocks noChangeArrowheads="1"/>
          </p:cNvSpPr>
          <p:nvPr/>
        </p:nvSpPr>
        <p:spPr bwMode="auto">
          <a:xfrm>
            <a:off x="609600" y="2438400"/>
            <a:ext cx="7848600" cy="21018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ltLang="zh-CN" sz="4400" b="1" i="1">
                <a:solidFill>
                  <a:schemeClr val="bg1"/>
                </a:solidFill>
                <a:effectLst>
                  <a:outerShdw blurRad="38100" dist="38100" dir="2700000" algn="tl">
                    <a:srgbClr val="000000"/>
                  </a:outerShdw>
                </a:effectLst>
                <a:latin typeface="Arial" charset="0"/>
                <a:ea typeface="SimSun" pitchFamily="2" charset="-122"/>
                <a:cs typeface="Arial" charset="0"/>
              </a:rPr>
              <a:t>Why our approach to and understanding of Christ and culture matters so much</a:t>
            </a:r>
            <a:endParaRPr lang="th-TH" sz="4400" b="1" i="1">
              <a:solidFill>
                <a:schemeClr val="bg1"/>
              </a:solidFill>
              <a:effectLst>
                <a:outerShdw blurRad="38100" dist="38100" dir="2700000" algn="tl">
                  <a:srgbClr val="000000"/>
                </a:outerShdw>
              </a:effectLst>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9852F35A-CF32-6F48-B6E3-3EC93F59CF9A}"/>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77603" name="Rectangle 3">
            <a:extLst>
              <a:ext uri="{FF2B5EF4-FFF2-40B4-BE49-F238E27FC236}">
                <a16:creationId xmlns:a16="http://schemas.microsoft.com/office/drawing/2014/main" id="{DD72A8D5-E84E-B64A-B89E-D62DE8F5F56F}"/>
              </a:ext>
            </a:extLst>
          </p:cNvPr>
          <p:cNvSpPr>
            <a:spLocks noChangeArrowheads="1"/>
          </p:cNvSpPr>
          <p:nvPr/>
        </p:nvSpPr>
        <p:spPr bwMode="auto">
          <a:xfrm>
            <a:off x="0" y="381000"/>
            <a:ext cx="9144000" cy="1524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21508" name="Text Box 4">
            <a:extLst>
              <a:ext uri="{FF2B5EF4-FFF2-40B4-BE49-F238E27FC236}">
                <a16:creationId xmlns:a16="http://schemas.microsoft.com/office/drawing/2014/main" id="{2CBC997A-5963-1A45-8BA5-EAA22DB64656}"/>
              </a:ext>
            </a:extLst>
          </p:cNvPr>
          <p:cNvSpPr txBox="1">
            <a:spLocks noChangeArrowheads="1"/>
          </p:cNvSpPr>
          <p:nvPr/>
        </p:nvSpPr>
        <p:spPr bwMode="auto">
          <a:xfrm>
            <a:off x="228600" y="2362200"/>
            <a:ext cx="8763000" cy="397033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828800" indent="-4572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3"/>
            </a:pPr>
            <a:r>
              <a:rPr lang="en-US" altLang="zh-CN" sz="3200" b="1" i="1">
                <a:solidFill>
                  <a:schemeClr val="bg1"/>
                </a:solidFill>
                <a:ea typeface="SimSun" panose="02010600030101010101" pitchFamily="2" charset="-122"/>
              </a:rPr>
              <a:t>Christ above Culture</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a:pPr>
            <a:r>
              <a:rPr lang="en-US" altLang="zh-CN" b="1">
                <a:solidFill>
                  <a:schemeClr val="bg1"/>
                </a:solidFill>
                <a:ea typeface="SimSun" panose="02010600030101010101" pitchFamily="2" charset="-122"/>
              </a:rPr>
              <a:t>Commendations</a:t>
            </a:r>
            <a:endParaRPr lang="th-TH" altLang="zh-CN" b="1">
              <a:solidFill>
                <a:schemeClr val="bg1"/>
              </a:solidFill>
              <a:cs typeface="Angsana New" panose="02020603050405020304" pitchFamily="18" charset="-34"/>
            </a:endParaRPr>
          </a:p>
          <a:p>
            <a:pPr lvl="3" eaLnBrk="1" hangingPunct="1">
              <a:buFontTx/>
              <a:buAutoNum type="arabicParenR"/>
            </a:pPr>
            <a:r>
              <a:rPr lang="en-US" altLang="zh-CN" b="1">
                <a:solidFill>
                  <a:schemeClr val="folHlink"/>
                </a:solidFill>
                <a:ea typeface="SimSun" panose="02010600030101010101" pitchFamily="2" charset="-122"/>
              </a:rPr>
              <a:t>A unity and harmony between the cultural and the religious is properly sought and explained with Christ’s lordship taking precedence.</a:t>
            </a:r>
            <a:endParaRPr lang="th-TH" altLang="zh-CN" b="1">
              <a:solidFill>
                <a:schemeClr val="folHlink"/>
              </a:solidFill>
              <a:cs typeface="Angsana New" panose="02020603050405020304" pitchFamily="18" charset="-34"/>
            </a:endParaRPr>
          </a:p>
          <a:p>
            <a:pPr lvl="3" eaLnBrk="1" hangingPunct="1">
              <a:buFontTx/>
              <a:buAutoNum type="arabicParenR"/>
            </a:pPr>
            <a:r>
              <a:rPr lang="en-US" altLang="zh-CN" b="1">
                <a:solidFill>
                  <a:schemeClr val="bg1"/>
                </a:solidFill>
                <a:ea typeface="SimSun" panose="02010600030101010101" pitchFamily="2" charset="-122"/>
              </a:rPr>
              <a:t>This view provides a framework where every area of knowledge finds it place beneath the overarching mindset that Christ as Lord of all learning and knowledge.</a:t>
            </a:r>
            <a:r>
              <a:rPr lang="en-US" altLang="zh-CN">
                <a:ea typeface="SimSun" panose="02010600030101010101" pitchFamily="2" charset="-122"/>
              </a:rPr>
              <a:t> </a:t>
            </a:r>
            <a:endParaRPr lang="th-TH" altLang="zh-C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78B6E07B-F750-1B4A-9BE7-4CDAF2AB309F}"/>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78627" name="Rectangle 3">
            <a:extLst>
              <a:ext uri="{FF2B5EF4-FFF2-40B4-BE49-F238E27FC236}">
                <a16:creationId xmlns:a16="http://schemas.microsoft.com/office/drawing/2014/main" id="{94A00F59-379F-3C43-B87F-FECE450AA788}"/>
              </a:ext>
            </a:extLst>
          </p:cNvPr>
          <p:cNvSpPr>
            <a:spLocks noChangeArrowheads="1"/>
          </p:cNvSpPr>
          <p:nvPr/>
        </p:nvSpPr>
        <p:spPr bwMode="auto">
          <a:xfrm>
            <a:off x="0" y="381000"/>
            <a:ext cx="9144000" cy="1524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22532" name="Text Box 4">
            <a:extLst>
              <a:ext uri="{FF2B5EF4-FFF2-40B4-BE49-F238E27FC236}">
                <a16:creationId xmlns:a16="http://schemas.microsoft.com/office/drawing/2014/main" id="{92F5CEA3-13FD-1E4F-8881-012AAD30455C}"/>
              </a:ext>
            </a:extLst>
          </p:cNvPr>
          <p:cNvSpPr txBox="1">
            <a:spLocks noChangeArrowheads="1"/>
          </p:cNvSpPr>
          <p:nvPr/>
        </p:nvSpPr>
        <p:spPr bwMode="auto">
          <a:xfrm>
            <a:off x="228600" y="2362200"/>
            <a:ext cx="8763000" cy="286226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828800" indent="-4572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3"/>
            </a:pPr>
            <a:r>
              <a:rPr lang="en-US" altLang="zh-CN" sz="3200" b="1" i="1">
                <a:solidFill>
                  <a:schemeClr val="bg1"/>
                </a:solidFill>
                <a:ea typeface="SimSun" panose="02010600030101010101" pitchFamily="2" charset="-122"/>
              </a:rPr>
              <a:t>Christ above Culture</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startAt="2"/>
            </a:pPr>
            <a:r>
              <a:rPr lang="en-US" altLang="zh-CN" b="1">
                <a:solidFill>
                  <a:schemeClr val="bg1"/>
                </a:solidFill>
                <a:ea typeface="SimSun" panose="02010600030101010101" pitchFamily="2" charset="-122"/>
              </a:rPr>
              <a:t>Concerns</a:t>
            </a:r>
            <a:endParaRPr lang="th-TH" altLang="zh-CN" b="1">
              <a:solidFill>
                <a:schemeClr val="bg1"/>
              </a:solidFill>
              <a:cs typeface="Angsana New" panose="02020603050405020304" pitchFamily="18" charset="-34"/>
            </a:endParaRPr>
          </a:p>
          <a:p>
            <a:pPr lvl="3" eaLnBrk="1" hangingPunct="1">
              <a:buFontTx/>
              <a:buAutoNum type="arabicParenR"/>
            </a:pPr>
            <a:r>
              <a:rPr lang="en-US" altLang="zh-CN" b="1">
                <a:solidFill>
                  <a:schemeClr val="bg1"/>
                </a:solidFill>
                <a:ea typeface="SimSun" panose="02010600030101010101" pitchFamily="2" charset="-122"/>
              </a:rPr>
              <a:t>The recognition that culture and knowledge are from God tends to, over time, absolutize them so that they begin to be equated with God rather than subjected to Him.</a:t>
            </a:r>
            <a:endParaRPr lang="th-TH" altLang="zh-CN" b="1">
              <a:solidFill>
                <a:schemeClr val="bg1"/>
              </a:solidFill>
              <a:cs typeface="Angsana New" panose="02020603050405020304" pitchFamily="18" charset="-3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99E1F624-1ACC-E942-82FD-F7353A234E58}"/>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79651" name="Rectangle 3">
            <a:extLst>
              <a:ext uri="{FF2B5EF4-FFF2-40B4-BE49-F238E27FC236}">
                <a16:creationId xmlns:a16="http://schemas.microsoft.com/office/drawing/2014/main" id="{071BBAF8-F8BE-504D-AA63-5170965EDC2E}"/>
              </a:ext>
            </a:extLst>
          </p:cNvPr>
          <p:cNvSpPr>
            <a:spLocks noChangeArrowheads="1"/>
          </p:cNvSpPr>
          <p:nvPr/>
        </p:nvSpPr>
        <p:spPr bwMode="auto">
          <a:xfrm>
            <a:off x="0" y="381000"/>
            <a:ext cx="9144000" cy="1524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23556" name="Text Box 4">
            <a:extLst>
              <a:ext uri="{FF2B5EF4-FFF2-40B4-BE49-F238E27FC236}">
                <a16:creationId xmlns:a16="http://schemas.microsoft.com/office/drawing/2014/main" id="{AA953961-02D5-CF49-BA01-C4AE2FEDA3EC}"/>
              </a:ext>
            </a:extLst>
          </p:cNvPr>
          <p:cNvSpPr txBox="1">
            <a:spLocks noChangeArrowheads="1"/>
          </p:cNvSpPr>
          <p:nvPr/>
        </p:nvSpPr>
        <p:spPr bwMode="auto">
          <a:xfrm>
            <a:off x="228600" y="2362200"/>
            <a:ext cx="8763000" cy="397033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828800" indent="-4572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3"/>
            </a:pPr>
            <a:r>
              <a:rPr lang="en-US" altLang="zh-CN" sz="3200" b="1" i="1">
                <a:solidFill>
                  <a:schemeClr val="bg1"/>
                </a:solidFill>
                <a:ea typeface="SimSun" panose="02010600030101010101" pitchFamily="2" charset="-122"/>
              </a:rPr>
              <a:t>Christ above Culture</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startAt="2"/>
            </a:pPr>
            <a:r>
              <a:rPr lang="en-US" altLang="zh-CN" b="1">
                <a:solidFill>
                  <a:schemeClr val="bg1"/>
                </a:solidFill>
                <a:ea typeface="SimSun" panose="02010600030101010101" pitchFamily="2" charset="-122"/>
              </a:rPr>
              <a:t>Concerns</a:t>
            </a:r>
            <a:endParaRPr lang="th-TH" altLang="zh-CN" b="1">
              <a:solidFill>
                <a:schemeClr val="bg1"/>
              </a:solidFill>
              <a:cs typeface="Angsana New" panose="02020603050405020304" pitchFamily="18" charset="-34"/>
            </a:endParaRPr>
          </a:p>
          <a:p>
            <a:pPr lvl="3" eaLnBrk="1" hangingPunct="1">
              <a:buFontTx/>
              <a:buAutoNum type="arabicParenR"/>
            </a:pPr>
            <a:r>
              <a:rPr lang="en-US" altLang="zh-CN" b="1">
                <a:solidFill>
                  <a:schemeClr val="folHlink"/>
                </a:solidFill>
                <a:ea typeface="SimSun" panose="02010600030101010101" pitchFamily="2" charset="-122"/>
              </a:rPr>
              <a:t>The recognition that culture and knowledge are from God tends to, over time, absolutize them so that they begin to be equated with God rather than subjected to Him.</a:t>
            </a:r>
            <a:endParaRPr lang="th-TH" altLang="zh-CN" b="1">
              <a:solidFill>
                <a:schemeClr val="folHlink"/>
              </a:solidFill>
              <a:cs typeface="Angsana New" panose="02020603050405020304" pitchFamily="18" charset="-34"/>
            </a:endParaRPr>
          </a:p>
          <a:p>
            <a:pPr lvl="3" eaLnBrk="1" hangingPunct="1">
              <a:buFontTx/>
              <a:buAutoNum type="arabicParenR"/>
            </a:pPr>
            <a:r>
              <a:rPr lang="en-US" altLang="zh-CN" b="1">
                <a:solidFill>
                  <a:schemeClr val="bg1"/>
                </a:solidFill>
                <a:ea typeface="SimSun" panose="02010600030101010101" pitchFamily="2" charset="-122"/>
              </a:rPr>
              <a:t>There is sometimes not enough concern for or recognition of the pervasive and insidious nature of sin in every arena of human life.</a:t>
            </a:r>
            <a:endParaRPr lang="th-TH" altLang="zh-CN">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C1DF7A83-E9B9-9849-8BB0-C897F658F5B4}"/>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80675" name="Rectangle 3">
            <a:extLst>
              <a:ext uri="{FF2B5EF4-FFF2-40B4-BE49-F238E27FC236}">
                <a16:creationId xmlns:a16="http://schemas.microsoft.com/office/drawing/2014/main" id="{1B1DD73A-5D97-084C-808F-D4EBE7D7AD18}"/>
              </a:ext>
            </a:extLst>
          </p:cNvPr>
          <p:cNvSpPr>
            <a:spLocks noChangeArrowheads="1"/>
          </p:cNvSpPr>
          <p:nvPr/>
        </p:nvSpPr>
        <p:spPr bwMode="auto">
          <a:xfrm>
            <a:off x="0" y="381000"/>
            <a:ext cx="9144000" cy="1524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24580" name="Text Box 4">
            <a:extLst>
              <a:ext uri="{FF2B5EF4-FFF2-40B4-BE49-F238E27FC236}">
                <a16:creationId xmlns:a16="http://schemas.microsoft.com/office/drawing/2014/main" id="{780CEEE1-A699-8B47-BCFD-E282BF35CE0F}"/>
              </a:ext>
            </a:extLst>
          </p:cNvPr>
          <p:cNvSpPr txBox="1">
            <a:spLocks noChangeArrowheads="1"/>
          </p:cNvSpPr>
          <p:nvPr/>
        </p:nvSpPr>
        <p:spPr bwMode="auto">
          <a:xfrm>
            <a:off x="228600" y="2362200"/>
            <a:ext cx="8763000" cy="32321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828800" indent="-4572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3"/>
            </a:pPr>
            <a:r>
              <a:rPr lang="en-US" altLang="zh-CN" sz="3200" b="1" i="1">
                <a:solidFill>
                  <a:schemeClr val="bg1"/>
                </a:solidFill>
                <a:ea typeface="SimSun" panose="02010600030101010101" pitchFamily="2" charset="-122"/>
              </a:rPr>
              <a:t>Christ above Culture</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startAt="2"/>
            </a:pPr>
            <a:r>
              <a:rPr lang="en-US" altLang="zh-CN" b="1">
                <a:solidFill>
                  <a:schemeClr val="bg1"/>
                </a:solidFill>
                <a:ea typeface="SimSun" panose="02010600030101010101" pitchFamily="2" charset="-122"/>
              </a:rPr>
              <a:t>Concerns</a:t>
            </a:r>
            <a:endParaRPr lang="th-TH" altLang="zh-CN" b="1">
              <a:solidFill>
                <a:schemeClr val="bg1"/>
              </a:solidFill>
              <a:cs typeface="Angsana New" panose="02020603050405020304" pitchFamily="18" charset="-34"/>
            </a:endParaRPr>
          </a:p>
          <a:p>
            <a:pPr lvl="3" eaLnBrk="1" hangingPunct="1">
              <a:buFontTx/>
              <a:buAutoNum type="arabicParenR" startAt="3"/>
            </a:pPr>
            <a:r>
              <a:rPr lang="en-US" altLang="zh-CN" b="1">
                <a:solidFill>
                  <a:schemeClr val="bg1"/>
                </a:solidFill>
                <a:ea typeface="SimSun" panose="02010600030101010101" pitchFamily="2" charset="-122"/>
              </a:rPr>
              <a:t>It tends to create a dichotomist split between the sacred and the secular, especially in regard to vocation and calling, leading to something like a two-tiered system of “higher and lower” human occupations.</a:t>
            </a:r>
            <a:endParaRPr lang="th-TH" altLang="zh-CN">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D636D510-3799-024A-842B-0BF5E85C9658}"/>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81699" name="Rectangle 3">
            <a:extLst>
              <a:ext uri="{FF2B5EF4-FFF2-40B4-BE49-F238E27FC236}">
                <a16:creationId xmlns:a16="http://schemas.microsoft.com/office/drawing/2014/main" id="{498DE543-38D9-8F43-9B63-8DE56457D25C}"/>
              </a:ext>
            </a:extLst>
          </p:cNvPr>
          <p:cNvSpPr>
            <a:spLocks noChangeArrowheads="1"/>
          </p:cNvSpPr>
          <p:nvPr/>
        </p:nvSpPr>
        <p:spPr bwMode="auto">
          <a:xfrm>
            <a:off x="0" y="381000"/>
            <a:ext cx="9144000" cy="1524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25604" name="Text Box 4">
            <a:extLst>
              <a:ext uri="{FF2B5EF4-FFF2-40B4-BE49-F238E27FC236}">
                <a16:creationId xmlns:a16="http://schemas.microsoft.com/office/drawing/2014/main" id="{195C84BB-7248-F741-9712-EDC545E7022E}"/>
              </a:ext>
            </a:extLst>
          </p:cNvPr>
          <p:cNvSpPr txBox="1">
            <a:spLocks noChangeArrowheads="1"/>
          </p:cNvSpPr>
          <p:nvPr/>
        </p:nvSpPr>
        <p:spPr bwMode="auto">
          <a:xfrm>
            <a:off x="228600" y="2362200"/>
            <a:ext cx="8763000" cy="228758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4"/>
            </a:pPr>
            <a:r>
              <a:rPr lang="en-US" altLang="zh-CN" sz="3200" b="1" i="1">
                <a:solidFill>
                  <a:schemeClr val="bg1"/>
                </a:solidFill>
                <a:ea typeface="SimSun" panose="02010600030101010101" pitchFamily="2" charset="-122"/>
              </a:rPr>
              <a:t>Christ and Culture in Paradox</a:t>
            </a:r>
            <a:endParaRPr lang="th-TH" altLang="zh-CN" sz="3200" b="1" i="1">
              <a:solidFill>
                <a:schemeClr val="bg1"/>
              </a:solidFill>
              <a:cs typeface="Angsana New" panose="02020603050405020304" pitchFamily="18" charset="-34"/>
            </a:endParaRPr>
          </a:p>
          <a:p>
            <a:pPr lvl="1" eaLnBrk="1" hangingPunct="1">
              <a:buFontTx/>
              <a:buAutoNum type="arabicPeriod"/>
            </a:pPr>
            <a:r>
              <a:rPr lang="en-US" altLang="zh-CN" sz="2800" b="1" u="sng">
                <a:solidFill>
                  <a:schemeClr val="bg1"/>
                </a:solidFill>
                <a:ea typeface="SimSun" panose="02010600030101010101" pitchFamily="2" charset="-122"/>
              </a:rPr>
              <a:t>Definition</a:t>
            </a:r>
            <a:r>
              <a:rPr lang="en-US" altLang="zh-CN" sz="2800" b="1">
                <a:solidFill>
                  <a:schemeClr val="bg1"/>
                </a:solidFill>
                <a:ea typeface="SimSun" panose="02010600030101010101" pitchFamily="2" charset="-122"/>
              </a:rPr>
              <a:t>: While culture is thoroughly infected by sin, Christians included, God’s grace enables us to live with the tensions of living for Christ within a fallen world.</a:t>
            </a:r>
            <a:endParaRPr lang="th-TH" altLang="zh-CN" sz="2800" b="1">
              <a:solidFill>
                <a:schemeClr val="bg1"/>
              </a:solidFill>
              <a:cs typeface="Angsana New" panose="02020603050405020304" pitchFamily="18" charset="-3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B022E411-B2AC-F64F-B8D4-FDDA6E34FFD6}"/>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84771" name="Rectangle 3">
            <a:extLst>
              <a:ext uri="{FF2B5EF4-FFF2-40B4-BE49-F238E27FC236}">
                <a16:creationId xmlns:a16="http://schemas.microsoft.com/office/drawing/2014/main" id="{F72325F7-B5F6-0843-9880-E97F26AD3D80}"/>
              </a:ext>
            </a:extLst>
          </p:cNvPr>
          <p:cNvSpPr>
            <a:spLocks noChangeArrowheads="1"/>
          </p:cNvSpPr>
          <p:nvPr/>
        </p:nvSpPr>
        <p:spPr bwMode="auto">
          <a:xfrm>
            <a:off x="0" y="381000"/>
            <a:ext cx="9144000" cy="1524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26628" name="Text Box 4">
            <a:extLst>
              <a:ext uri="{FF2B5EF4-FFF2-40B4-BE49-F238E27FC236}">
                <a16:creationId xmlns:a16="http://schemas.microsoft.com/office/drawing/2014/main" id="{D31DB11F-18E7-A942-9B00-32C6EF121ED3}"/>
              </a:ext>
            </a:extLst>
          </p:cNvPr>
          <p:cNvSpPr txBox="1">
            <a:spLocks noChangeArrowheads="1"/>
          </p:cNvSpPr>
          <p:nvPr/>
        </p:nvSpPr>
        <p:spPr bwMode="auto">
          <a:xfrm>
            <a:off x="228600" y="2362200"/>
            <a:ext cx="8763000" cy="21240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828800" indent="-4572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4"/>
            </a:pPr>
            <a:r>
              <a:rPr lang="en-US" altLang="zh-CN" sz="3200" b="1" i="1">
                <a:solidFill>
                  <a:schemeClr val="bg1"/>
                </a:solidFill>
                <a:ea typeface="SimSun" panose="02010600030101010101" pitchFamily="2" charset="-122"/>
              </a:rPr>
              <a:t>Christ and Culture in Paradox</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a:pPr>
            <a:r>
              <a:rPr lang="en-US" altLang="zh-CN" b="1">
                <a:solidFill>
                  <a:schemeClr val="bg1"/>
                </a:solidFill>
                <a:ea typeface="SimSun" panose="02010600030101010101" pitchFamily="2" charset="-122"/>
              </a:rPr>
              <a:t>Commendations</a:t>
            </a:r>
            <a:endParaRPr lang="th-TH" altLang="zh-CN" b="1">
              <a:solidFill>
                <a:schemeClr val="bg1"/>
              </a:solidFill>
              <a:cs typeface="Angsana New" panose="02020603050405020304" pitchFamily="18" charset="-34"/>
            </a:endParaRPr>
          </a:p>
          <a:p>
            <a:pPr lvl="3" eaLnBrk="1" hangingPunct="1">
              <a:buFontTx/>
              <a:buAutoNum type="arabicParenR"/>
            </a:pPr>
            <a:r>
              <a:rPr lang="en-US" altLang="zh-CN" b="1">
                <a:solidFill>
                  <a:schemeClr val="bg1"/>
                </a:solidFill>
                <a:ea typeface="SimSun" panose="02010600030101010101" pitchFamily="2" charset="-122"/>
              </a:rPr>
              <a:t>This view takes the pervasive nature of sin very seriously.</a:t>
            </a:r>
            <a:endParaRPr lang="th-TH" altLang="zh-CN" b="1">
              <a:solidFill>
                <a:schemeClr val="bg1"/>
              </a:solidFill>
              <a:cs typeface="Angsana New" panose="02020603050405020304" pitchFamily="18" charset="-3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52EB41C6-3955-BF4F-8A20-0653BC15811F}"/>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85795" name="Rectangle 3">
            <a:extLst>
              <a:ext uri="{FF2B5EF4-FFF2-40B4-BE49-F238E27FC236}">
                <a16:creationId xmlns:a16="http://schemas.microsoft.com/office/drawing/2014/main" id="{54DBC156-C6C4-6547-98EE-1C382081D7D1}"/>
              </a:ext>
            </a:extLst>
          </p:cNvPr>
          <p:cNvSpPr>
            <a:spLocks noChangeArrowheads="1"/>
          </p:cNvSpPr>
          <p:nvPr/>
        </p:nvSpPr>
        <p:spPr bwMode="auto">
          <a:xfrm>
            <a:off x="0" y="381000"/>
            <a:ext cx="9144000" cy="1524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27652" name="Text Box 4">
            <a:extLst>
              <a:ext uri="{FF2B5EF4-FFF2-40B4-BE49-F238E27FC236}">
                <a16:creationId xmlns:a16="http://schemas.microsoft.com/office/drawing/2014/main" id="{379FFEC2-6FFE-1D4B-95A1-D3ED0FCAB599}"/>
              </a:ext>
            </a:extLst>
          </p:cNvPr>
          <p:cNvSpPr txBox="1">
            <a:spLocks noChangeArrowheads="1"/>
          </p:cNvSpPr>
          <p:nvPr/>
        </p:nvSpPr>
        <p:spPr bwMode="auto">
          <a:xfrm>
            <a:off x="228600" y="2362200"/>
            <a:ext cx="8763000" cy="397033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828800" indent="-4572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4"/>
            </a:pPr>
            <a:r>
              <a:rPr lang="en-US" altLang="zh-CN" sz="3200" b="1" i="1">
                <a:solidFill>
                  <a:schemeClr val="bg1"/>
                </a:solidFill>
                <a:ea typeface="SimSun" panose="02010600030101010101" pitchFamily="2" charset="-122"/>
              </a:rPr>
              <a:t>Christ and Culture in Paradox</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a:pPr>
            <a:r>
              <a:rPr lang="en-US" altLang="zh-CN" b="1">
                <a:solidFill>
                  <a:schemeClr val="bg1"/>
                </a:solidFill>
                <a:ea typeface="SimSun" panose="02010600030101010101" pitchFamily="2" charset="-122"/>
              </a:rPr>
              <a:t>Commendations</a:t>
            </a:r>
            <a:endParaRPr lang="th-TH" altLang="zh-CN" b="1">
              <a:solidFill>
                <a:schemeClr val="bg1"/>
              </a:solidFill>
              <a:cs typeface="Angsana New" panose="02020603050405020304" pitchFamily="18" charset="-34"/>
            </a:endParaRPr>
          </a:p>
          <a:p>
            <a:pPr lvl="3" eaLnBrk="1" hangingPunct="1">
              <a:buFontTx/>
              <a:buAutoNum type="arabicParenR"/>
            </a:pPr>
            <a:r>
              <a:rPr lang="en-US" altLang="zh-CN" b="1">
                <a:solidFill>
                  <a:schemeClr val="folHlink"/>
                </a:solidFill>
                <a:ea typeface="SimSun" panose="02010600030101010101" pitchFamily="2" charset="-122"/>
              </a:rPr>
              <a:t>This view takes the pervasive nature of sin very seriously.</a:t>
            </a:r>
            <a:endParaRPr lang="th-TH" altLang="zh-CN" b="1">
              <a:solidFill>
                <a:schemeClr val="folHlink"/>
              </a:solidFill>
              <a:cs typeface="Angsana New" panose="02020603050405020304" pitchFamily="18" charset="-34"/>
            </a:endParaRPr>
          </a:p>
          <a:p>
            <a:pPr lvl="3" eaLnBrk="1" hangingPunct="1">
              <a:buFontTx/>
              <a:buAutoNum type="arabicParenR"/>
            </a:pPr>
            <a:r>
              <a:rPr lang="en-US" altLang="zh-CN" b="1">
                <a:solidFill>
                  <a:schemeClr val="bg1"/>
                </a:solidFill>
                <a:ea typeface="SimSun" panose="02010600030101010101" pitchFamily="2" charset="-122"/>
              </a:rPr>
              <a:t>The important distinction between the kingdom of God and the kingdoms of humanity is emphasized in this view so that they are not confused with or conflated into one another.</a:t>
            </a:r>
            <a:endParaRPr lang="th-TH" altLang="zh-CN">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F288C11D-CC01-324F-990A-6DE698BE5D8D}"/>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86819" name="Rectangle 3">
            <a:extLst>
              <a:ext uri="{FF2B5EF4-FFF2-40B4-BE49-F238E27FC236}">
                <a16:creationId xmlns:a16="http://schemas.microsoft.com/office/drawing/2014/main" id="{7A88DBEE-41E2-694D-A2B4-A0C88B5CE5A5}"/>
              </a:ext>
            </a:extLst>
          </p:cNvPr>
          <p:cNvSpPr>
            <a:spLocks noChangeArrowheads="1"/>
          </p:cNvSpPr>
          <p:nvPr/>
        </p:nvSpPr>
        <p:spPr bwMode="auto">
          <a:xfrm>
            <a:off x="0" y="381000"/>
            <a:ext cx="9144000" cy="1524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28676" name="Text Box 4">
            <a:extLst>
              <a:ext uri="{FF2B5EF4-FFF2-40B4-BE49-F238E27FC236}">
                <a16:creationId xmlns:a16="http://schemas.microsoft.com/office/drawing/2014/main" id="{2522E33F-2002-EF43-A8AF-EC123D1271FA}"/>
              </a:ext>
            </a:extLst>
          </p:cNvPr>
          <p:cNvSpPr txBox="1">
            <a:spLocks noChangeArrowheads="1"/>
          </p:cNvSpPr>
          <p:nvPr/>
        </p:nvSpPr>
        <p:spPr bwMode="auto">
          <a:xfrm>
            <a:off x="228600" y="2362200"/>
            <a:ext cx="8763000" cy="24923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828800" indent="-4572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4"/>
            </a:pPr>
            <a:r>
              <a:rPr lang="en-US" altLang="zh-CN" sz="3200" b="1" i="1">
                <a:solidFill>
                  <a:schemeClr val="bg1"/>
                </a:solidFill>
                <a:ea typeface="SimSun" panose="02010600030101010101" pitchFamily="2" charset="-122"/>
              </a:rPr>
              <a:t>Christ and Culture in Paradox</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startAt="2"/>
            </a:pPr>
            <a:r>
              <a:rPr lang="en-US" altLang="zh-CN" b="1">
                <a:solidFill>
                  <a:schemeClr val="bg1"/>
                </a:solidFill>
                <a:ea typeface="SimSun" panose="02010600030101010101" pitchFamily="2" charset="-122"/>
              </a:rPr>
              <a:t>Concerns</a:t>
            </a:r>
            <a:endParaRPr lang="th-TH" altLang="zh-CN" b="1">
              <a:solidFill>
                <a:schemeClr val="bg1"/>
              </a:solidFill>
              <a:cs typeface="Angsana New" panose="02020603050405020304" pitchFamily="18" charset="-34"/>
            </a:endParaRPr>
          </a:p>
          <a:p>
            <a:pPr lvl="3" eaLnBrk="1" hangingPunct="1">
              <a:buFontTx/>
              <a:buAutoNum type="arabicParenR"/>
            </a:pPr>
            <a:r>
              <a:rPr lang="en-US" altLang="zh-CN" b="1">
                <a:solidFill>
                  <a:schemeClr val="bg1"/>
                </a:solidFill>
                <a:ea typeface="SimSun" panose="02010600030101010101" pitchFamily="2" charset="-122"/>
              </a:rPr>
              <a:t>There is an unfortunate tendency to dichotomize the secular and the sacred and thus “privatize” the Christian faith.</a:t>
            </a:r>
            <a:endParaRPr lang="th-TH" altLang="zh-CN">
              <a:solidFill>
                <a:schemeClr val="bg1"/>
              </a:solidFill>
              <a:cs typeface="Angsana New" panose="02020603050405020304" pitchFamily="18" charset="-3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13F6139C-7FB8-A042-8533-68325B8B635D}"/>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211395" name="Rectangle 3">
            <a:extLst>
              <a:ext uri="{FF2B5EF4-FFF2-40B4-BE49-F238E27FC236}">
                <a16:creationId xmlns:a16="http://schemas.microsoft.com/office/drawing/2014/main" id="{45EB3E24-ED00-DE4B-A6EC-9F3DF45A8578}"/>
              </a:ext>
            </a:extLst>
          </p:cNvPr>
          <p:cNvSpPr>
            <a:spLocks noChangeArrowheads="1"/>
          </p:cNvSpPr>
          <p:nvPr/>
        </p:nvSpPr>
        <p:spPr bwMode="auto">
          <a:xfrm>
            <a:off x="0" y="381000"/>
            <a:ext cx="9144000" cy="1524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29700" name="Text Box 4">
            <a:extLst>
              <a:ext uri="{FF2B5EF4-FFF2-40B4-BE49-F238E27FC236}">
                <a16:creationId xmlns:a16="http://schemas.microsoft.com/office/drawing/2014/main" id="{DFF42C9B-33D9-5348-BA6B-F4D388F9D25E}"/>
              </a:ext>
            </a:extLst>
          </p:cNvPr>
          <p:cNvSpPr txBox="1">
            <a:spLocks noChangeArrowheads="1"/>
          </p:cNvSpPr>
          <p:nvPr/>
        </p:nvSpPr>
        <p:spPr bwMode="auto">
          <a:xfrm>
            <a:off x="228600" y="2362200"/>
            <a:ext cx="8763000" cy="36004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828800" indent="-4572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4"/>
            </a:pPr>
            <a:r>
              <a:rPr lang="en-US" altLang="zh-CN" sz="3200" b="1" i="1">
                <a:solidFill>
                  <a:schemeClr val="bg1"/>
                </a:solidFill>
                <a:ea typeface="SimSun" panose="02010600030101010101" pitchFamily="2" charset="-122"/>
              </a:rPr>
              <a:t>Christ and Culture in Paradox</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startAt="2"/>
            </a:pPr>
            <a:r>
              <a:rPr lang="en-US" altLang="zh-CN" b="1">
                <a:solidFill>
                  <a:schemeClr val="bg1"/>
                </a:solidFill>
                <a:ea typeface="SimSun" panose="02010600030101010101" pitchFamily="2" charset="-122"/>
              </a:rPr>
              <a:t>Concerns</a:t>
            </a:r>
            <a:endParaRPr lang="th-TH" altLang="zh-CN" b="1">
              <a:solidFill>
                <a:schemeClr val="bg1"/>
              </a:solidFill>
              <a:cs typeface="Angsana New" panose="02020603050405020304" pitchFamily="18" charset="-34"/>
            </a:endParaRPr>
          </a:p>
          <a:p>
            <a:pPr lvl="3" eaLnBrk="1" hangingPunct="1">
              <a:buFontTx/>
              <a:buAutoNum type="arabicParenR" startAt="2"/>
            </a:pPr>
            <a:r>
              <a:rPr lang="en-US" altLang="zh-CN" b="1">
                <a:solidFill>
                  <a:schemeClr val="bg1"/>
                </a:solidFill>
                <a:ea typeface="SimSun" panose="02010600030101010101" pitchFamily="2" charset="-122"/>
              </a:rPr>
              <a:t>There is also a tendency to grant unchallenged legitimacy to the state rather than having the Christian faith “relativize” and hold the secular state accountable to honor God in the way it organizes and manages itself.</a:t>
            </a:r>
            <a:endParaRPr lang="th-TH" altLang="zh-CN">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6FAAF233-1CB0-A04B-913A-8BBCCCDE4781}"/>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87843" name="Rectangle 3">
            <a:extLst>
              <a:ext uri="{FF2B5EF4-FFF2-40B4-BE49-F238E27FC236}">
                <a16:creationId xmlns:a16="http://schemas.microsoft.com/office/drawing/2014/main" id="{F839E3B6-EBF1-4D42-A3C8-9CD1733E0FA3}"/>
              </a:ext>
            </a:extLst>
          </p:cNvPr>
          <p:cNvSpPr>
            <a:spLocks noChangeArrowheads="1"/>
          </p:cNvSpPr>
          <p:nvPr/>
        </p:nvSpPr>
        <p:spPr bwMode="auto">
          <a:xfrm>
            <a:off x="0" y="381000"/>
            <a:ext cx="9144000" cy="1524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30724" name="Text Box 4">
            <a:extLst>
              <a:ext uri="{FF2B5EF4-FFF2-40B4-BE49-F238E27FC236}">
                <a16:creationId xmlns:a16="http://schemas.microsoft.com/office/drawing/2014/main" id="{BB27306F-9AE0-B046-9CD0-32729D1FD862}"/>
              </a:ext>
            </a:extLst>
          </p:cNvPr>
          <p:cNvSpPr txBox="1">
            <a:spLocks noChangeArrowheads="1"/>
          </p:cNvSpPr>
          <p:nvPr/>
        </p:nvSpPr>
        <p:spPr bwMode="auto">
          <a:xfrm>
            <a:off x="228600" y="2362200"/>
            <a:ext cx="8763000" cy="24923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828800" indent="-4572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4"/>
            </a:pPr>
            <a:r>
              <a:rPr lang="en-US" altLang="zh-CN" sz="3200" b="1" i="1">
                <a:solidFill>
                  <a:schemeClr val="bg1"/>
                </a:solidFill>
                <a:ea typeface="SimSun" panose="02010600030101010101" pitchFamily="2" charset="-122"/>
              </a:rPr>
              <a:t>Christ and Culture in Paradox</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startAt="2"/>
            </a:pPr>
            <a:r>
              <a:rPr lang="en-US" altLang="zh-CN" b="1">
                <a:solidFill>
                  <a:schemeClr val="bg1"/>
                </a:solidFill>
                <a:ea typeface="SimSun" panose="02010600030101010101" pitchFamily="2" charset="-122"/>
              </a:rPr>
              <a:t>Concerns</a:t>
            </a:r>
            <a:endParaRPr lang="th-TH" altLang="zh-CN" b="1">
              <a:solidFill>
                <a:schemeClr val="bg1"/>
              </a:solidFill>
              <a:cs typeface="Angsana New" panose="02020603050405020304" pitchFamily="18" charset="-34"/>
            </a:endParaRPr>
          </a:p>
          <a:p>
            <a:pPr lvl="3" eaLnBrk="1" hangingPunct="1">
              <a:buFontTx/>
              <a:buAutoNum type="arabicParenR" startAt="3"/>
            </a:pPr>
            <a:r>
              <a:rPr lang="en-US" altLang="zh-CN" b="1">
                <a:solidFill>
                  <a:schemeClr val="bg1"/>
                </a:solidFill>
                <a:ea typeface="SimSun" panose="02010600030101010101" pitchFamily="2" charset="-122"/>
              </a:rPr>
              <a:t>With the emphasis on sin’s pervasiveness, there is a tendency to downplay the Christian’s call to live a life of radical holiness.</a:t>
            </a:r>
            <a:endParaRPr lang="th-TH" altLang="zh-CN">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783AE40B-C43C-DF43-A2E2-D9178AB35BFA}"/>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52003" name="Rectangle 3">
            <a:extLst>
              <a:ext uri="{FF2B5EF4-FFF2-40B4-BE49-F238E27FC236}">
                <a16:creationId xmlns:a16="http://schemas.microsoft.com/office/drawing/2014/main" id="{6FEBF690-42DA-044E-B76C-79C950DC894C}"/>
              </a:ext>
            </a:extLst>
          </p:cNvPr>
          <p:cNvSpPr>
            <a:spLocks noChangeArrowheads="1"/>
          </p:cNvSpPr>
          <p:nvPr/>
        </p:nvSpPr>
        <p:spPr bwMode="auto">
          <a:xfrm>
            <a:off x="0" y="1066800"/>
            <a:ext cx="91440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marL="1117600" indent="-1117600" algn="ctr">
              <a:buFontTx/>
              <a:buAutoNum type="romanUcPeriod"/>
              <a:defRPr/>
            </a:pPr>
            <a:r>
              <a:rPr lang="en-US" sz="5000" b="1" i="1">
                <a:solidFill>
                  <a:schemeClr val="bg1"/>
                </a:solidFill>
                <a:effectLst>
                  <a:outerShdw blurRad="38100" dist="38100" dir="2700000" algn="tl">
                    <a:srgbClr val="000000"/>
                  </a:outerShdw>
                </a:effectLst>
                <a:latin typeface="Arial" charset="0"/>
                <a:cs typeface="Arial" charset="0"/>
              </a:rPr>
              <a:t>Introduction:</a:t>
            </a:r>
            <a:endParaRPr lang="en-US" sz="4400">
              <a:solidFill>
                <a:schemeClr val="tx2"/>
              </a:solidFill>
              <a:latin typeface="Arial" charset="0"/>
              <a:cs typeface="Arial" charset="0"/>
            </a:endParaRPr>
          </a:p>
        </p:txBody>
      </p:sp>
      <p:sp>
        <p:nvSpPr>
          <p:cNvPr id="1152004" name="Text Box 4">
            <a:extLst>
              <a:ext uri="{FF2B5EF4-FFF2-40B4-BE49-F238E27FC236}">
                <a16:creationId xmlns:a16="http://schemas.microsoft.com/office/drawing/2014/main" id="{12FD5586-19C7-3243-B5F3-1389CDD4970A}"/>
              </a:ext>
            </a:extLst>
          </p:cNvPr>
          <p:cNvSpPr txBox="1">
            <a:spLocks noChangeArrowheads="1"/>
          </p:cNvSpPr>
          <p:nvPr/>
        </p:nvSpPr>
        <p:spPr bwMode="auto">
          <a:xfrm>
            <a:off x="609600" y="2438400"/>
            <a:ext cx="7848600" cy="204152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charset="0"/>
                <a:cs typeface="Arial" charset="0"/>
              </a:defRPr>
            </a:lvl1pPr>
            <a:lvl2pPr marL="914400" indent="-457200">
              <a:defRPr sz="2400">
                <a:solidFill>
                  <a:schemeClr val="tx1"/>
                </a:solidFill>
                <a:latin typeface="Arial" charset="0"/>
                <a:cs typeface="Arial" charset="0"/>
              </a:defRPr>
            </a:lvl2pPr>
            <a:lvl3pPr marL="1371600" indent="-457200">
              <a:defRPr sz="2400">
                <a:solidFill>
                  <a:schemeClr val="tx1"/>
                </a:solidFill>
                <a:latin typeface="Arial" charset="0"/>
                <a:cs typeface="Arial" charset="0"/>
              </a:defRPr>
            </a:lvl3pPr>
            <a:lvl4pPr marL="1828800" indent="-457200">
              <a:defRPr sz="2400">
                <a:solidFill>
                  <a:schemeClr val="tx1"/>
                </a:solidFill>
                <a:latin typeface="Arial" charset="0"/>
                <a:cs typeface="Arial" charset="0"/>
              </a:defRPr>
            </a:lvl4pPr>
            <a:lvl5pPr marL="2286000" indent="-457200">
              <a:defRPr sz="2400">
                <a:solidFill>
                  <a:schemeClr val="tx1"/>
                </a:solidFill>
                <a:latin typeface="Arial" charset="0"/>
                <a:cs typeface="Arial" charset="0"/>
              </a:defRPr>
            </a:lvl5pPr>
            <a:lvl6pPr marL="2743200" indent="-457200" fontAlgn="base">
              <a:spcBef>
                <a:spcPct val="0"/>
              </a:spcBef>
              <a:spcAft>
                <a:spcPct val="0"/>
              </a:spcAft>
              <a:defRPr sz="2400">
                <a:solidFill>
                  <a:schemeClr val="tx1"/>
                </a:solidFill>
                <a:latin typeface="Arial" charset="0"/>
                <a:cs typeface="Arial" charset="0"/>
              </a:defRPr>
            </a:lvl6pPr>
            <a:lvl7pPr marL="3200400" indent="-457200" fontAlgn="base">
              <a:spcBef>
                <a:spcPct val="0"/>
              </a:spcBef>
              <a:spcAft>
                <a:spcPct val="0"/>
              </a:spcAft>
              <a:defRPr sz="2400">
                <a:solidFill>
                  <a:schemeClr val="tx1"/>
                </a:solidFill>
                <a:latin typeface="Arial" charset="0"/>
                <a:cs typeface="Arial" charset="0"/>
              </a:defRPr>
            </a:lvl7pPr>
            <a:lvl8pPr marL="3657600" indent="-457200" fontAlgn="base">
              <a:spcBef>
                <a:spcPct val="0"/>
              </a:spcBef>
              <a:spcAft>
                <a:spcPct val="0"/>
              </a:spcAft>
              <a:defRPr sz="2400">
                <a:solidFill>
                  <a:schemeClr val="tx1"/>
                </a:solidFill>
                <a:latin typeface="Arial" charset="0"/>
                <a:cs typeface="Arial" charset="0"/>
              </a:defRPr>
            </a:lvl8pPr>
            <a:lvl9pPr marL="4114800" indent="-457200" fontAlgn="base">
              <a:spcBef>
                <a:spcPct val="0"/>
              </a:spcBef>
              <a:spcAft>
                <a:spcPct val="0"/>
              </a:spcAft>
              <a:defRPr sz="2400">
                <a:solidFill>
                  <a:schemeClr val="tx1"/>
                </a:solidFill>
                <a:latin typeface="Arial" charset="0"/>
                <a:cs typeface="Arial" charset="0"/>
              </a:defRPr>
            </a:lvl9pPr>
          </a:lstStyle>
          <a:p>
            <a:pPr>
              <a:spcBef>
                <a:spcPct val="50000"/>
              </a:spcBef>
              <a:buFontTx/>
              <a:buAutoNum type="alphaUcPeriod"/>
              <a:defRPr/>
            </a:pPr>
            <a:r>
              <a:rPr lang="en-US" sz="3200" b="1" i="1">
                <a:solidFill>
                  <a:schemeClr val="bg1"/>
                </a:solidFill>
                <a:effectLst>
                  <a:outerShdw blurRad="38100" dist="38100" dir="2700000" algn="tl">
                    <a:srgbClr val="000000"/>
                  </a:outerShdw>
                </a:effectLst>
              </a:rPr>
              <a:t> </a:t>
            </a:r>
            <a:r>
              <a:rPr lang="en-US" altLang="zh-CN" sz="3200" b="1" i="1">
                <a:solidFill>
                  <a:schemeClr val="bg1"/>
                </a:solidFill>
                <a:effectLst>
                  <a:outerShdw blurRad="38100" dist="38100" dir="2700000" algn="tl">
                    <a:srgbClr val="000000"/>
                  </a:outerShdw>
                </a:effectLst>
                <a:ea typeface="SimSun" pitchFamily="2" charset="-122"/>
              </a:rPr>
              <a:t>It impacts what we expect of culture and its relationship to Christianity in general and Christian ethics in particular.</a:t>
            </a:r>
            <a:endParaRPr lang="th-TH" sz="320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BD359ABB-A2B9-9E4C-BFCE-1E2720DF2AB5}"/>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88867" name="Rectangle 3">
            <a:extLst>
              <a:ext uri="{FF2B5EF4-FFF2-40B4-BE49-F238E27FC236}">
                <a16:creationId xmlns:a16="http://schemas.microsoft.com/office/drawing/2014/main" id="{62708F56-0470-4245-AD9D-6BB1589B9A6F}"/>
              </a:ext>
            </a:extLst>
          </p:cNvPr>
          <p:cNvSpPr>
            <a:spLocks noChangeArrowheads="1"/>
          </p:cNvSpPr>
          <p:nvPr/>
        </p:nvSpPr>
        <p:spPr bwMode="auto">
          <a:xfrm>
            <a:off x="0" y="381000"/>
            <a:ext cx="9144000" cy="1524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31748" name="Text Box 4">
            <a:extLst>
              <a:ext uri="{FF2B5EF4-FFF2-40B4-BE49-F238E27FC236}">
                <a16:creationId xmlns:a16="http://schemas.microsoft.com/office/drawing/2014/main" id="{BE219C5F-6260-4046-B070-43B60055817B}"/>
              </a:ext>
            </a:extLst>
          </p:cNvPr>
          <p:cNvSpPr txBox="1">
            <a:spLocks noChangeArrowheads="1"/>
          </p:cNvSpPr>
          <p:nvPr/>
        </p:nvSpPr>
        <p:spPr bwMode="auto">
          <a:xfrm>
            <a:off x="228600" y="2362200"/>
            <a:ext cx="8763000" cy="35687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5"/>
            </a:pPr>
            <a:r>
              <a:rPr lang="en-US" altLang="zh-CN" sz="3200" b="1" i="1">
                <a:solidFill>
                  <a:schemeClr val="bg1"/>
                </a:solidFill>
                <a:ea typeface="SimSun" panose="02010600030101010101" pitchFamily="2" charset="-122"/>
              </a:rPr>
              <a:t>Christ Transforming Culture</a:t>
            </a:r>
            <a:endParaRPr lang="th-TH" altLang="zh-CN" sz="3200" b="1" i="1">
              <a:solidFill>
                <a:schemeClr val="bg1"/>
              </a:solidFill>
              <a:cs typeface="Angsana New" panose="02020603050405020304" pitchFamily="18" charset="-34"/>
            </a:endParaRPr>
          </a:p>
          <a:p>
            <a:pPr lvl="1" eaLnBrk="1" hangingPunct="1">
              <a:buFontTx/>
              <a:buAutoNum type="arabicPeriod"/>
            </a:pPr>
            <a:r>
              <a:rPr lang="en-US" altLang="zh-CN" sz="2800" b="1" u="sng">
                <a:solidFill>
                  <a:schemeClr val="bg1"/>
                </a:solidFill>
                <a:ea typeface="SimSun" panose="02010600030101010101" pitchFamily="2" charset="-122"/>
              </a:rPr>
              <a:t>Definition</a:t>
            </a:r>
            <a:r>
              <a:rPr lang="en-US" altLang="zh-CN" sz="2800" b="1">
                <a:solidFill>
                  <a:schemeClr val="bg1"/>
                </a:solidFill>
                <a:ea typeface="SimSun" panose="02010600030101010101" pitchFamily="2" charset="-122"/>
              </a:rPr>
              <a:t>: Christians are called to live in culture in such a way to bring the gospel to bear on every aspect of society, both institutionally and individually so that the culture is transformed by Christ into the kind of society that is pleasing to God in every arena.</a:t>
            </a:r>
            <a:endParaRPr lang="th-TH" altLang="zh-CN" sz="280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6480356F-520C-5645-89DE-8446CC0A6A70}"/>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91939" name="Rectangle 3">
            <a:extLst>
              <a:ext uri="{FF2B5EF4-FFF2-40B4-BE49-F238E27FC236}">
                <a16:creationId xmlns:a16="http://schemas.microsoft.com/office/drawing/2014/main" id="{610063ED-E39F-EA41-9742-865BB67096A1}"/>
              </a:ext>
            </a:extLst>
          </p:cNvPr>
          <p:cNvSpPr>
            <a:spLocks noChangeArrowheads="1"/>
          </p:cNvSpPr>
          <p:nvPr/>
        </p:nvSpPr>
        <p:spPr bwMode="auto">
          <a:xfrm>
            <a:off x="0" y="381000"/>
            <a:ext cx="9144000" cy="1524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32772" name="Text Box 4">
            <a:extLst>
              <a:ext uri="{FF2B5EF4-FFF2-40B4-BE49-F238E27FC236}">
                <a16:creationId xmlns:a16="http://schemas.microsoft.com/office/drawing/2014/main" id="{91DC16CE-6F6B-674F-B620-A7F95964A421}"/>
              </a:ext>
            </a:extLst>
          </p:cNvPr>
          <p:cNvSpPr txBox="1">
            <a:spLocks noChangeArrowheads="1"/>
          </p:cNvSpPr>
          <p:nvPr/>
        </p:nvSpPr>
        <p:spPr bwMode="auto">
          <a:xfrm>
            <a:off x="381000" y="2286000"/>
            <a:ext cx="8458200" cy="21240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828800" indent="-4572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5"/>
            </a:pPr>
            <a:r>
              <a:rPr lang="en-US" altLang="zh-CN" sz="3200" b="1" i="1">
                <a:solidFill>
                  <a:schemeClr val="bg1"/>
                </a:solidFill>
                <a:ea typeface="SimSun" panose="02010600030101010101" pitchFamily="2" charset="-122"/>
              </a:rPr>
              <a:t>Christ Transforming Culture</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a:pPr>
            <a:r>
              <a:rPr lang="en-US" altLang="zh-CN" b="1">
                <a:solidFill>
                  <a:schemeClr val="bg1"/>
                </a:solidFill>
                <a:ea typeface="SimSun" panose="02010600030101010101" pitchFamily="2" charset="-122"/>
              </a:rPr>
              <a:t>Commendations</a:t>
            </a:r>
            <a:endParaRPr lang="th-TH" altLang="zh-CN" b="1">
              <a:solidFill>
                <a:schemeClr val="bg1"/>
              </a:solidFill>
              <a:cs typeface="Angsana New" panose="02020603050405020304" pitchFamily="18" charset="-34"/>
            </a:endParaRPr>
          </a:p>
          <a:p>
            <a:pPr lvl="3" eaLnBrk="1" hangingPunct="1">
              <a:buFontTx/>
              <a:buAutoNum type="arabicParenR"/>
            </a:pPr>
            <a:r>
              <a:rPr lang="en-US" altLang="zh-CN" b="1">
                <a:solidFill>
                  <a:schemeClr val="bg1"/>
                </a:solidFill>
                <a:ea typeface="SimSun" panose="02010600030101010101" pitchFamily="2" charset="-122"/>
              </a:rPr>
              <a:t>This takes Jesus’ call to influence the world seriously from within culture.</a:t>
            </a:r>
            <a:endParaRPr lang="th-TH" altLang="zh-CN">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CA6D0E36-5D3C-DF41-8FB0-A18749D3A8B1}"/>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92963" name="Rectangle 3">
            <a:extLst>
              <a:ext uri="{FF2B5EF4-FFF2-40B4-BE49-F238E27FC236}">
                <a16:creationId xmlns:a16="http://schemas.microsoft.com/office/drawing/2014/main" id="{BD401712-65D6-6B4C-A7D3-E6F7223BEEEB}"/>
              </a:ext>
            </a:extLst>
          </p:cNvPr>
          <p:cNvSpPr>
            <a:spLocks noChangeArrowheads="1"/>
          </p:cNvSpPr>
          <p:nvPr/>
        </p:nvSpPr>
        <p:spPr bwMode="auto">
          <a:xfrm>
            <a:off x="0" y="381000"/>
            <a:ext cx="9144000" cy="1524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33796" name="Text Box 4">
            <a:extLst>
              <a:ext uri="{FF2B5EF4-FFF2-40B4-BE49-F238E27FC236}">
                <a16:creationId xmlns:a16="http://schemas.microsoft.com/office/drawing/2014/main" id="{009A5CB1-5636-9D4A-A7A6-B08B16861AA6}"/>
              </a:ext>
            </a:extLst>
          </p:cNvPr>
          <p:cNvSpPr txBox="1">
            <a:spLocks noChangeArrowheads="1"/>
          </p:cNvSpPr>
          <p:nvPr/>
        </p:nvSpPr>
        <p:spPr bwMode="auto">
          <a:xfrm>
            <a:off x="381000" y="2286000"/>
            <a:ext cx="8458200" cy="32321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828800" indent="-4572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5"/>
            </a:pPr>
            <a:r>
              <a:rPr lang="en-US" altLang="zh-CN" sz="3200" b="1" i="1">
                <a:solidFill>
                  <a:schemeClr val="bg1"/>
                </a:solidFill>
                <a:ea typeface="SimSun" panose="02010600030101010101" pitchFamily="2" charset="-122"/>
              </a:rPr>
              <a:t>Christ Transforming Culture</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a:pPr>
            <a:r>
              <a:rPr lang="en-US" altLang="zh-CN" b="1">
                <a:solidFill>
                  <a:schemeClr val="bg1"/>
                </a:solidFill>
                <a:ea typeface="SimSun" panose="02010600030101010101" pitchFamily="2" charset="-122"/>
              </a:rPr>
              <a:t>Commendations</a:t>
            </a:r>
            <a:endParaRPr lang="th-TH" altLang="zh-CN" b="1">
              <a:solidFill>
                <a:schemeClr val="bg1"/>
              </a:solidFill>
              <a:cs typeface="Angsana New" panose="02020603050405020304" pitchFamily="18" charset="-34"/>
            </a:endParaRPr>
          </a:p>
          <a:p>
            <a:pPr lvl="3" eaLnBrk="1" hangingPunct="1">
              <a:buFontTx/>
              <a:buAutoNum type="arabicParenR"/>
            </a:pPr>
            <a:r>
              <a:rPr lang="en-US" altLang="zh-CN" b="1">
                <a:solidFill>
                  <a:schemeClr val="folHlink"/>
                </a:solidFill>
                <a:ea typeface="SimSun" panose="02010600030101010101" pitchFamily="2" charset="-122"/>
              </a:rPr>
              <a:t>This takes Jesus’ call to influence the world seriously from within culture.</a:t>
            </a:r>
            <a:endParaRPr lang="th-TH" altLang="zh-CN" b="1">
              <a:solidFill>
                <a:schemeClr val="folHlink"/>
              </a:solidFill>
              <a:cs typeface="Angsana New" panose="02020603050405020304" pitchFamily="18" charset="-34"/>
            </a:endParaRPr>
          </a:p>
          <a:p>
            <a:pPr lvl="3" eaLnBrk="1" hangingPunct="1">
              <a:buFontTx/>
              <a:buAutoNum type="arabicParenR"/>
            </a:pPr>
            <a:r>
              <a:rPr lang="en-US" altLang="zh-CN" b="1">
                <a:solidFill>
                  <a:schemeClr val="bg1"/>
                </a:solidFill>
                <a:ea typeface="SimSun" panose="02010600030101010101" pitchFamily="2" charset="-122"/>
              </a:rPr>
              <a:t>It helps overcome the sacred/secular dichotomy which has proved to be so hostile to the Christian faith.</a:t>
            </a:r>
            <a:endParaRPr lang="th-TH" altLang="zh-CN">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1B538469-794E-2B4B-98D8-A5689AFCDFF5}"/>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93987" name="Rectangle 3">
            <a:extLst>
              <a:ext uri="{FF2B5EF4-FFF2-40B4-BE49-F238E27FC236}">
                <a16:creationId xmlns:a16="http://schemas.microsoft.com/office/drawing/2014/main" id="{365A0F5C-19B1-4B4C-99F8-FBFD4B02E96E}"/>
              </a:ext>
            </a:extLst>
          </p:cNvPr>
          <p:cNvSpPr>
            <a:spLocks noChangeArrowheads="1"/>
          </p:cNvSpPr>
          <p:nvPr/>
        </p:nvSpPr>
        <p:spPr bwMode="auto">
          <a:xfrm>
            <a:off x="0" y="381000"/>
            <a:ext cx="9144000" cy="1524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34820" name="Text Box 4">
            <a:extLst>
              <a:ext uri="{FF2B5EF4-FFF2-40B4-BE49-F238E27FC236}">
                <a16:creationId xmlns:a16="http://schemas.microsoft.com/office/drawing/2014/main" id="{FBD5C4B5-BC64-D249-893E-150BAD74B142}"/>
              </a:ext>
            </a:extLst>
          </p:cNvPr>
          <p:cNvSpPr txBox="1">
            <a:spLocks noChangeArrowheads="1"/>
          </p:cNvSpPr>
          <p:nvPr/>
        </p:nvSpPr>
        <p:spPr bwMode="auto">
          <a:xfrm>
            <a:off x="381000" y="2286000"/>
            <a:ext cx="8458200" cy="397033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828800" indent="-4572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5"/>
            </a:pPr>
            <a:r>
              <a:rPr lang="en-US" altLang="zh-CN" sz="3200" b="1" i="1">
                <a:solidFill>
                  <a:schemeClr val="bg1"/>
                </a:solidFill>
                <a:ea typeface="SimSun" panose="02010600030101010101" pitchFamily="2" charset="-122"/>
              </a:rPr>
              <a:t>Christ Transforming Culture</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a:pPr>
            <a:r>
              <a:rPr lang="en-US" altLang="zh-CN" b="1">
                <a:solidFill>
                  <a:schemeClr val="bg1"/>
                </a:solidFill>
                <a:ea typeface="SimSun" panose="02010600030101010101" pitchFamily="2" charset="-122"/>
              </a:rPr>
              <a:t>Commendations</a:t>
            </a:r>
            <a:endParaRPr lang="th-TH" altLang="zh-CN" b="1">
              <a:solidFill>
                <a:schemeClr val="bg1"/>
              </a:solidFill>
              <a:cs typeface="Angsana New" panose="02020603050405020304" pitchFamily="18" charset="-34"/>
            </a:endParaRPr>
          </a:p>
          <a:p>
            <a:pPr lvl="3" eaLnBrk="1" hangingPunct="1">
              <a:buFontTx/>
              <a:buAutoNum type="arabicParenR"/>
            </a:pPr>
            <a:r>
              <a:rPr lang="en-US" altLang="zh-CN" b="1">
                <a:solidFill>
                  <a:schemeClr val="folHlink"/>
                </a:solidFill>
                <a:ea typeface="SimSun" panose="02010600030101010101" pitchFamily="2" charset="-122"/>
              </a:rPr>
              <a:t>This takes Jesus’ call to influence the world seriously from within culture.</a:t>
            </a:r>
            <a:endParaRPr lang="th-TH" altLang="zh-CN" b="1">
              <a:solidFill>
                <a:schemeClr val="folHlink"/>
              </a:solidFill>
              <a:cs typeface="Angsana New" panose="02020603050405020304" pitchFamily="18" charset="-34"/>
            </a:endParaRPr>
          </a:p>
          <a:p>
            <a:pPr lvl="3" eaLnBrk="1" hangingPunct="1">
              <a:buFontTx/>
              <a:buAutoNum type="arabicParenR"/>
            </a:pPr>
            <a:r>
              <a:rPr lang="en-US" altLang="zh-CN" b="1">
                <a:solidFill>
                  <a:schemeClr val="folHlink"/>
                </a:solidFill>
                <a:ea typeface="SimSun" panose="02010600030101010101" pitchFamily="2" charset="-122"/>
              </a:rPr>
              <a:t>It helps overcome the sacred/secular dichotomy which has proved to be so hostile to the Christian faith.</a:t>
            </a:r>
            <a:endParaRPr lang="th-TH" altLang="zh-CN" b="1">
              <a:solidFill>
                <a:schemeClr val="folHlink"/>
              </a:solidFill>
              <a:cs typeface="Angsana New" panose="02020603050405020304" pitchFamily="18" charset="-34"/>
            </a:endParaRPr>
          </a:p>
          <a:p>
            <a:pPr lvl="3" eaLnBrk="1" hangingPunct="1">
              <a:buFontTx/>
              <a:buAutoNum type="arabicParenR"/>
            </a:pPr>
            <a:r>
              <a:rPr lang="en-US" altLang="zh-CN" b="1">
                <a:solidFill>
                  <a:schemeClr val="bg1"/>
                </a:solidFill>
                <a:ea typeface="SimSun" panose="02010600030101010101" pitchFamily="2" charset="-122"/>
              </a:rPr>
              <a:t>It recognizes that sin is not merely personal but also systemic and institutional in nature.</a:t>
            </a:r>
            <a:endParaRPr lang="th-TH" altLang="zh-CN">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813DD35B-73F4-7347-B561-2455F4289E40}"/>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95011" name="Rectangle 3">
            <a:extLst>
              <a:ext uri="{FF2B5EF4-FFF2-40B4-BE49-F238E27FC236}">
                <a16:creationId xmlns:a16="http://schemas.microsoft.com/office/drawing/2014/main" id="{55BE54D9-93CD-5D4B-8D9B-AE5740E7C8F3}"/>
              </a:ext>
            </a:extLst>
          </p:cNvPr>
          <p:cNvSpPr>
            <a:spLocks noChangeArrowheads="1"/>
          </p:cNvSpPr>
          <p:nvPr/>
        </p:nvSpPr>
        <p:spPr bwMode="auto">
          <a:xfrm>
            <a:off x="0" y="381000"/>
            <a:ext cx="9144000" cy="1524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35844" name="Text Box 4">
            <a:extLst>
              <a:ext uri="{FF2B5EF4-FFF2-40B4-BE49-F238E27FC236}">
                <a16:creationId xmlns:a16="http://schemas.microsoft.com/office/drawing/2014/main" id="{85B906E6-D970-7540-988C-AC8A1036C239}"/>
              </a:ext>
            </a:extLst>
          </p:cNvPr>
          <p:cNvSpPr txBox="1">
            <a:spLocks noChangeArrowheads="1"/>
          </p:cNvSpPr>
          <p:nvPr/>
        </p:nvSpPr>
        <p:spPr bwMode="auto">
          <a:xfrm>
            <a:off x="381000" y="2286000"/>
            <a:ext cx="8458200" cy="24923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828800" indent="-4572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5"/>
            </a:pPr>
            <a:r>
              <a:rPr lang="en-US" altLang="zh-CN" sz="3200" b="1" i="1">
                <a:solidFill>
                  <a:schemeClr val="bg1"/>
                </a:solidFill>
                <a:ea typeface="SimSun" panose="02010600030101010101" pitchFamily="2" charset="-122"/>
              </a:rPr>
              <a:t>Christ Transforming Culture</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startAt="2"/>
            </a:pPr>
            <a:r>
              <a:rPr lang="en-US" altLang="zh-CN" b="1">
                <a:solidFill>
                  <a:schemeClr val="bg1"/>
                </a:solidFill>
                <a:ea typeface="SimSun" panose="02010600030101010101" pitchFamily="2" charset="-122"/>
              </a:rPr>
              <a:t>Concerns</a:t>
            </a:r>
            <a:endParaRPr lang="th-TH" altLang="zh-CN" b="1">
              <a:solidFill>
                <a:schemeClr val="bg1"/>
              </a:solidFill>
              <a:cs typeface="Angsana New" panose="02020603050405020304" pitchFamily="18" charset="-34"/>
            </a:endParaRPr>
          </a:p>
          <a:p>
            <a:pPr lvl="3" eaLnBrk="1" hangingPunct="1">
              <a:buFontTx/>
              <a:buAutoNum type="arabicParenR"/>
            </a:pPr>
            <a:r>
              <a:rPr lang="en-US" altLang="zh-CN" b="1">
                <a:solidFill>
                  <a:schemeClr val="bg1"/>
                </a:solidFill>
                <a:ea typeface="SimSun" panose="02010600030101010101" pitchFamily="2" charset="-122"/>
              </a:rPr>
              <a:t>This view does not adequately pay attention to the covenantal relationship that Christian ethics has with God.</a:t>
            </a:r>
            <a:endParaRPr lang="th-TH" altLang="zh-CN">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394258DE-C27A-9341-9C9E-DB954DD740CE}"/>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96035" name="Rectangle 3">
            <a:extLst>
              <a:ext uri="{FF2B5EF4-FFF2-40B4-BE49-F238E27FC236}">
                <a16:creationId xmlns:a16="http://schemas.microsoft.com/office/drawing/2014/main" id="{DA1EB47D-B138-6C47-94A0-BEFE0414D478}"/>
              </a:ext>
            </a:extLst>
          </p:cNvPr>
          <p:cNvSpPr>
            <a:spLocks noChangeArrowheads="1"/>
          </p:cNvSpPr>
          <p:nvPr/>
        </p:nvSpPr>
        <p:spPr bwMode="auto">
          <a:xfrm>
            <a:off x="0" y="381000"/>
            <a:ext cx="9144000" cy="1524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36868" name="Text Box 4">
            <a:extLst>
              <a:ext uri="{FF2B5EF4-FFF2-40B4-BE49-F238E27FC236}">
                <a16:creationId xmlns:a16="http://schemas.microsoft.com/office/drawing/2014/main" id="{0D3A1D3C-4B57-414B-82D6-F828B5AFCF9E}"/>
              </a:ext>
            </a:extLst>
          </p:cNvPr>
          <p:cNvSpPr txBox="1">
            <a:spLocks noChangeArrowheads="1"/>
          </p:cNvSpPr>
          <p:nvPr/>
        </p:nvSpPr>
        <p:spPr bwMode="auto">
          <a:xfrm>
            <a:off x="381000" y="2286000"/>
            <a:ext cx="8458200" cy="397033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828800" indent="-4572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5"/>
            </a:pPr>
            <a:r>
              <a:rPr lang="en-US" altLang="zh-CN" sz="3200" b="1" i="1">
                <a:solidFill>
                  <a:schemeClr val="bg1"/>
                </a:solidFill>
                <a:ea typeface="SimSun" panose="02010600030101010101" pitchFamily="2" charset="-122"/>
              </a:rPr>
              <a:t>Christ Transforming Culture</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startAt="2"/>
            </a:pPr>
            <a:r>
              <a:rPr lang="en-US" altLang="zh-CN" b="1">
                <a:solidFill>
                  <a:schemeClr val="bg1"/>
                </a:solidFill>
                <a:ea typeface="SimSun" panose="02010600030101010101" pitchFamily="2" charset="-122"/>
              </a:rPr>
              <a:t>Concerns</a:t>
            </a:r>
            <a:endParaRPr lang="th-TH" altLang="zh-CN" b="1">
              <a:solidFill>
                <a:schemeClr val="bg1"/>
              </a:solidFill>
              <a:cs typeface="Angsana New" panose="02020603050405020304" pitchFamily="18" charset="-34"/>
            </a:endParaRPr>
          </a:p>
          <a:p>
            <a:pPr lvl="3" eaLnBrk="1" hangingPunct="1">
              <a:buFontTx/>
              <a:buAutoNum type="arabicParenR"/>
            </a:pPr>
            <a:r>
              <a:rPr lang="en-US" altLang="zh-CN" b="1">
                <a:solidFill>
                  <a:schemeClr val="folHlink"/>
                </a:solidFill>
                <a:ea typeface="SimSun" panose="02010600030101010101" pitchFamily="2" charset="-122"/>
              </a:rPr>
              <a:t>This view does not adequately pay attention to the covenantal relationship that Christian ethics has with God.</a:t>
            </a:r>
            <a:endParaRPr lang="th-TH" altLang="zh-CN" b="1">
              <a:solidFill>
                <a:schemeClr val="folHlink"/>
              </a:solidFill>
              <a:cs typeface="Angsana New" panose="02020603050405020304" pitchFamily="18" charset="-34"/>
            </a:endParaRPr>
          </a:p>
          <a:p>
            <a:pPr lvl="3" eaLnBrk="1" hangingPunct="1">
              <a:buFontTx/>
              <a:buAutoNum type="arabicParenR"/>
            </a:pPr>
            <a:r>
              <a:rPr lang="en-US" altLang="zh-CN" b="1">
                <a:solidFill>
                  <a:schemeClr val="bg1"/>
                </a:solidFill>
                <a:ea typeface="SimSun" panose="02010600030101010101" pitchFamily="2" charset="-122"/>
              </a:rPr>
              <a:t>Historically, there has been a tendency to use worldly (versus what might be deemed spiritual) methods and techniques to bring about social change and transformation.</a:t>
            </a:r>
            <a:endParaRPr lang="th-TH" altLang="zh-CN">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1F9991A5-9A2C-6E44-B42E-1944D6218485}"/>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97059" name="Rectangle 3">
            <a:extLst>
              <a:ext uri="{FF2B5EF4-FFF2-40B4-BE49-F238E27FC236}">
                <a16:creationId xmlns:a16="http://schemas.microsoft.com/office/drawing/2014/main" id="{3E1DC933-8F21-C04A-85F4-88AF51212C80}"/>
              </a:ext>
            </a:extLst>
          </p:cNvPr>
          <p:cNvSpPr>
            <a:spLocks noChangeArrowheads="1"/>
          </p:cNvSpPr>
          <p:nvPr/>
        </p:nvSpPr>
        <p:spPr bwMode="auto">
          <a:xfrm>
            <a:off x="0" y="381000"/>
            <a:ext cx="9144000" cy="24384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Some General Observations on These Five Categories</a:t>
            </a:r>
            <a:endParaRPr lang="en-US" sz="5000">
              <a:solidFill>
                <a:schemeClr val="bg1"/>
              </a:solidFill>
              <a:latin typeface="Arial" charset="0"/>
              <a:cs typeface="Arial" charset="0"/>
            </a:endParaRPr>
          </a:p>
        </p:txBody>
      </p:sp>
      <p:sp>
        <p:nvSpPr>
          <p:cNvPr id="37892" name="Text Box 4">
            <a:extLst>
              <a:ext uri="{FF2B5EF4-FFF2-40B4-BE49-F238E27FC236}">
                <a16:creationId xmlns:a16="http://schemas.microsoft.com/office/drawing/2014/main" id="{721EC645-1BA8-7C42-851A-5EA09FE94FF2}"/>
              </a:ext>
            </a:extLst>
          </p:cNvPr>
          <p:cNvSpPr txBox="1">
            <a:spLocks noChangeArrowheads="1"/>
          </p:cNvSpPr>
          <p:nvPr/>
        </p:nvSpPr>
        <p:spPr bwMode="auto">
          <a:xfrm>
            <a:off x="381000" y="3048000"/>
            <a:ext cx="8458200" cy="350361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bg1"/>
                </a:solidFill>
                <a:ea typeface="SimSun" panose="02010600030101010101" pitchFamily="2" charset="-122"/>
              </a:rPr>
              <a:t>Just as Jesus came into the world to bring about the kingdom of God more fully, Christ-followers (i.e., Christians) must live in the world in such a way that openly demonstrates God’s kingdom values and brings them to bear on the sinful aspects of people and societies.</a:t>
            </a:r>
            <a:endParaRPr lang="th-TH" altLang="zh-CN" sz="3200" b="1" i="1">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565EC799-C08A-6E47-980C-B0483E6C8079}"/>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98083" name="Rectangle 3">
            <a:extLst>
              <a:ext uri="{FF2B5EF4-FFF2-40B4-BE49-F238E27FC236}">
                <a16:creationId xmlns:a16="http://schemas.microsoft.com/office/drawing/2014/main" id="{3A36BD05-E364-EA46-838C-FD4DE90C71BA}"/>
              </a:ext>
            </a:extLst>
          </p:cNvPr>
          <p:cNvSpPr>
            <a:spLocks noChangeArrowheads="1"/>
          </p:cNvSpPr>
          <p:nvPr/>
        </p:nvSpPr>
        <p:spPr bwMode="auto">
          <a:xfrm>
            <a:off x="0" y="381000"/>
            <a:ext cx="9144000" cy="24384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Some General Observations on These Five Categories</a:t>
            </a:r>
            <a:endParaRPr lang="en-US" sz="5000">
              <a:solidFill>
                <a:schemeClr val="bg1"/>
              </a:solidFill>
              <a:latin typeface="Arial" charset="0"/>
              <a:cs typeface="Arial" charset="0"/>
            </a:endParaRPr>
          </a:p>
        </p:txBody>
      </p:sp>
      <p:sp>
        <p:nvSpPr>
          <p:cNvPr id="38916" name="Text Box 4">
            <a:extLst>
              <a:ext uri="{FF2B5EF4-FFF2-40B4-BE49-F238E27FC236}">
                <a16:creationId xmlns:a16="http://schemas.microsoft.com/office/drawing/2014/main" id="{3CF66330-A378-DA45-A2C5-BB7F43C5A881}"/>
              </a:ext>
            </a:extLst>
          </p:cNvPr>
          <p:cNvSpPr txBox="1">
            <a:spLocks noChangeArrowheads="1"/>
          </p:cNvSpPr>
          <p:nvPr/>
        </p:nvSpPr>
        <p:spPr bwMode="auto">
          <a:xfrm>
            <a:off x="381000" y="3048000"/>
            <a:ext cx="8458200" cy="30162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2"/>
            </a:pPr>
            <a:r>
              <a:rPr lang="en-US" altLang="zh-CN" sz="3200" b="1" i="1">
                <a:solidFill>
                  <a:schemeClr val="bg1"/>
                </a:solidFill>
                <a:ea typeface="SimSun" panose="02010600030101010101" pitchFamily="2" charset="-122"/>
              </a:rPr>
              <a:t>While the five categories are generally helpful, they do not adequately make room for the many nuanced ways in which Christians must work in and for and above and against culture for God’s glory.</a:t>
            </a:r>
            <a:endParaRPr lang="th-TH" altLang="zh-CN" sz="3200" b="1" i="1">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C0A00448-7E60-8B48-9586-EED8C2F1E34B}"/>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99107" name="Rectangle 3">
            <a:extLst>
              <a:ext uri="{FF2B5EF4-FFF2-40B4-BE49-F238E27FC236}">
                <a16:creationId xmlns:a16="http://schemas.microsoft.com/office/drawing/2014/main" id="{1482F528-D7B8-7047-AD5F-EFA73A6022DC}"/>
              </a:ext>
            </a:extLst>
          </p:cNvPr>
          <p:cNvSpPr>
            <a:spLocks noChangeArrowheads="1"/>
          </p:cNvSpPr>
          <p:nvPr/>
        </p:nvSpPr>
        <p:spPr bwMode="auto">
          <a:xfrm>
            <a:off x="0" y="381000"/>
            <a:ext cx="9144000" cy="24384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Some General Observations on These Five Categories</a:t>
            </a:r>
            <a:endParaRPr lang="en-US" sz="5000">
              <a:solidFill>
                <a:schemeClr val="bg1"/>
              </a:solidFill>
              <a:latin typeface="Arial" charset="0"/>
              <a:cs typeface="Arial" charset="0"/>
            </a:endParaRPr>
          </a:p>
        </p:txBody>
      </p:sp>
      <p:sp>
        <p:nvSpPr>
          <p:cNvPr id="39940" name="Text Box 4">
            <a:extLst>
              <a:ext uri="{FF2B5EF4-FFF2-40B4-BE49-F238E27FC236}">
                <a16:creationId xmlns:a16="http://schemas.microsoft.com/office/drawing/2014/main" id="{1BA93784-C1F9-F042-B450-3F4823A94694}"/>
              </a:ext>
            </a:extLst>
          </p:cNvPr>
          <p:cNvSpPr txBox="1">
            <a:spLocks noChangeArrowheads="1"/>
          </p:cNvSpPr>
          <p:nvPr/>
        </p:nvSpPr>
        <p:spPr bwMode="auto">
          <a:xfrm>
            <a:off x="228600" y="3048000"/>
            <a:ext cx="8610600" cy="252888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3"/>
            </a:pPr>
            <a:r>
              <a:rPr lang="en-US" altLang="zh-CN" sz="3200" b="1" i="1">
                <a:solidFill>
                  <a:schemeClr val="bg1"/>
                </a:solidFill>
                <a:ea typeface="SimSun" panose="02010600030101010101" pitchFamily="2" charset="-122"/>
              </a:rPr>
              <a:t>Christians from all types of backgrounds at various times utilize a number of different strategies for bringing about cultural transformation, often depending on the context and situation.</a:t>
            </a:r>
            <a:endParaRPr lang="th-TH" altLang="zh-CN" sz="320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59B21F71-77C4-CD47-87DB-2A3E68384760}"/>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200131" name="Rectangle 3">
            <a:extLst>
              <a:ext uri="{FF2B5EF4-FFF2-40B4-BE49-F238E27FC236}">
                <a16:creationId xmlns:a16="http://schemas.microsoft.com/office/drawing/2014/main" id="{5404F81C-C91D-544C-9F38-3AA410CD0B1E}"/>
              </a:ext>
            </a:extLst>
          </p:cNvPr>
          <p:cNvSpPr>
            <a:spLocks noChangeArrowheads="1"/>
          </p:cNvSpPr>
          <p:nvPr/>
        </p:nvSpPr>
        <p:spPr bwMode="auto">
          <a:xfrm>
            <a:off x="0" y="381000"/>
            <a:ext cx="9144000" cy="17526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“Christ in but not of Culture”</a:t>
            </a:r>
            <a:endParaRPr lang="en-US" sz="5000">
              <a:solidFill>
                <a:schemeClr val="bg1"/>
              </a:solidFill>
              <a:latin typeface="Arial" charset="0"/>
              <a:cs typeface="Arial" charset="0"/>
            </a:endParaRPr>
          </a:p>
        </p:txBody>
      </p:sp>
      <p:sp>
        <p:nvSpPr>
          <p:cNvPr id="40964" name="Text Box 4">
            <a:extLst>
              <a:ext uri="{FF2B5EF4-FFF2-40B4-BE49-F238E27FC236}">
                <a16:creationId xmlns:a16="http://schemas.microsoft.com/office/drawing/2014/main" id="{1638E52B-71B7-5348-9D17-72EB0199ECE7}"/>
              </a:ext>
            </a:extLst>
          </p:cNvPr>
          <p:cNvSpPr txBox="1">
            <a:spLocks noChangeArrowheads="1"/>
          </p:cNvSpPr>
          <p:nvPr/>
        </p:nvSpPr>
        <p:spPr bwMode="auto">
          <a:xfrm>
            <a:off x="228600" y="2590800"/>
            <a:ext cx="8610600" cy="149383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bg1"/>
                </a:solidFill>
                <a:ea typeface="SimSun" panose="02010600030101010101" pitchFamily="2" charset="-122"/>
              </a:rPr>
              <a:t>Nine Context-specific Ways Christians Can Live in and Respond to Culture</a:t>
            </a:r>
            <a:endParaRPr lang="th-TH" altLang="zh-CN" sz="3200" b="1" i="1">
              <a:solidFill>
                <a:schemeClr val="bg1"/>
              </a:solidFill>
              <a:cs typeface="Angsana New" panose="02020603050405020304" pitchFamily="18" charset="-34"/>
            </a:endParaRPr>
          </a:p>
          <a:p>
            <a:pPr lvl="1" eaLnBrk="1" hangingPunct="1">
              <a:buFontTx/>
              <a:buAutoNum type="arabicPeriod"/>
            </a:pPr>
            <a:r>
              <a:rPr lang="en-US" altLang="zh-CN" sz="2800" b="1">
                <a:solidFill>
                  <a:schemeClr val="bg1"/>
                </a:solidFill>
                <a:ea typeface="SimSun" panose="02010600030101010101" pitchFamily="2" charset="-122"/>
              </a:rPr>
              <a:t>Opposition</a:t>
            </a:r>
            <a:endParaRPr lang="th-TH" altLang="zh-CN" sz="280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74E007A0-2E01-A54B-A6DE-07014F611553}"/>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53027" name="Rectangle 3">
            <a:extLst>
              <a:ext uri="{FF2B5EF4-FFF2-40B4-BE49-F238E27FC236}">
                <a16:creationId xmlns:a16="http://schemas.microsoft.com/office/drawing/2014/main" id="{CBC3C418-7B5D-F149-A9B9-240D02591283}"/>
              </a:ext>
            </a:extLst>
          </p:cNvPr>
          <p:cNvSpPr>
            <a:spLocks noChangeArrowheads="1"/>
          </p:cNvSpPr>
          <p:nvPr/>
        </p:nvSpPr>
        <p:spPr bwMode="auto">
          <a:xfrm>
            <a:off x="0" y="1066800"/>
            <a:ext cx="91440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marL="1117600" indent="-1117600" algn="ctr">
              <a:buFontTx/>
              <a:buAutoNum type="romanUcPeriod"/>
              <a:defRPr/>
            </a:pPr>
            <a:r>
              <a:rPr lang="en-US" sz="5000" b="1" i="1">
                <a:solidFill>
                  <a:schemeClr val="bg1"/>
                </a:solidFill>
                <a:effectLst>
                  <a:outerShdw blurRad="38100" dist="38100" dir="2700000" algn="tl">
                    <a:srgbClr val="000000"/>
                  </a:outerShdw>
                </a:effectLst>
                <a:latin typeface="Arial" charset="0"/>
                <a:cs typeface="Arial" charset="0"/>
              </a:rPr>
              <a:t>Introduction:</a:t>
            </a:r>
            <a:endParaRPr lang="en-US" sz="4400">
              <a:solidFill>
                <a:schemeClr val="tx2"/>
              </a:solidFill>
              <a:latin typeface="Arial" charset="0"/>
              <a:cs typeface="Arial" charset="0"/>
            </a:endParaRPr>
          </a:p>
        </p:txBody>
      </p:sp>
      <p:sp>
        <p:nvSpPr>
          <p:cNvPr id="1153028" name="Text Box 4">
            <a:extLst>
              <a:ext uri="{FF2B5EF4-FFF2-40B4-BE49-F238E27FC236}">
                <a16:creationId xmlns:a16="http://schemas.microsoft.com/office/drawing/2014/main" id="{BB7EB7FA-2BEA-5E4A-AA34-B83BFE155648}"/>
              </a:ext>
            </a:extLst>
          </p:cNvPr>
          <p:cNvSpPr txBox="1">
            <a:spLocks noChangeArrowheads="1"/>
          </p:cNvSpPr>
          <p:nvPr/>
        </p:nvSpPr>
        <p:spPr bwMode="auto">
          <a:xfrm>
            <a:off x="609600" y="2438400"/>
            <a:ext cx="7848600" cy="374808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charset="0"/>
                <a:cs typeface="Arial" charset="0"/>
              </a:defRPr>
            </a:lvl1pPr>
            <a:lvl2pPr marL="914400" indent="-457200">
              <a:defRPr sz="2400">
                <a:solidFill>
                  <a:schemeClr val="tx1"/>
                </a:solidFill>
                <a:latin typeface="Arial" charset="0"/>
                <a:cs typeface="Arial" charset="0"/>
              </a:defRPr>
            </a:lvl2pPr>
            <a:lvl3pPr marL="1371600" indent="-457200">
              <a:defRPr sz="2400">
                <a:solidFill>
                  <a:schemeClr val="tx1"/>
                </a:solidFill>
                <a:latin typeface="Arial" charset="0"/>
                <a:cs typeface="Arial" charset="0"/>
              </a:defRPr>
            </a:lvl3pPr>
            <a:lvl4pPr marL="1828800" indent="-457200">
              <a:defRPr sz="2400">
                <a:solidFill>
                  <a:schemeClr val="tx1"/>
                </a:solidFill>
                <a:latin typeface="Arial" charset="0"/>
                <a:cs typeface="Arial" charset="0"/>
              </a:defRPr>
            </a:lvl4pPr>
            <a:lvl5pPr marL="2286000" indent="-457200">
              <a:defRPr sz="2400">
                <a:solidFill>
                  <a:schemeClr val="tx1"/>
                </a:solidFill>
                <a:latin typeface="Arial" charset="0"/>
                <a:cs typeface="Arial" charset="0"/>
              </a:defRPr>
            </a:lvl5pPr>
            <a:lvl6pPr marL="2743200" indent="-457200" fontAlgn="base">
              <a:spcBef>
                <a:spcPct val="0"/>
              </a:spcBef>
              <a:spcAft>
                <a:spcPct val="0"/>
              </a:spcAft>
              <a:defRPr sz="2400">
                <a:solidFill>
                  <a:schemeClr val="tx1"/>
                </a:solidFill>
                <a:latin typeface="Arial" charset="0"/>
                <a:cs typeface="Arial" charset="0"/>
              </a:defRPr>
            </a:lvl6pPr>
            <a:lvl7pPr marL="3200400" indent="-457200" fontAlgn="base">
              <a:spcBef>
                <a:spcPct val="0"/>
              </a:spcBef>
              <a:spcAft>
                <a:spcPct val="0"/>
              </a:spcAft>
              <a:defRPr sz="2400">
                <a:solidFill>
                  <a:schemeClr val="tx1"/>
                </a:solidFill>
                <a:latin typeface="Arial" charset="0"/>
                <a:cs typeface="Arial" charset="0"/>
              </a:defRPr>
            </a:lvl7pPr>
            <a:lvl8pPr marL="3657600" indent="-457200" fontAlgn="base">
              <a:spcBef>
                <a:spcPct val="0"/>
              </a:spcBef>
              <a:spcAft>
                <a:spcPct val="0"/>
              </a:spcAft>
              <a:defRPr sz="2400">
                <a:solidFill>
                  <a:schemeClr val="tx1"/>
                </a:solidFill>
                <a:latin typeface="Arial" charset="0"/>
                <a:cs typeface="Arial" charset="0"/>
              </a:defRPr>
            </a:lvl8pPr>
            <a:lvl9pPr marL="4114800" indent="-457200" fontAlgn="base">
              <a:spcBef>
                <a:spcPct val="0"/>
              </a:spcBef>
              <a:spcAft>
                <a:spcPct val="0"/>
              </a:spcAft>
              <a:defRPr sz="2400">
                <a:solidFill>
                  <a:schemeClr val="tx1"/>
                </a:solidFill>
                <a:latin typeface="Arial" charset="0"/>
                <a:cs typeface="Arial" charset="0"/>
              </a:defRPr>
            </a:lvl9pPr>
          </a:lstStyle>
          <a:p>
            <a:pPr>
              <a:spcBef>
                <a:spcPct val="50000"/>
              </a:spcBef>
              <a:buFontTx/>
              <a:buAutoNum type="alphaUcPeriod"/>
              <a:defRPr/>
            </a:pPr>
            <a:r>
              <a:rPr lang="en-US" sz="3200" b="1" i="1">
                <a:solidFill>
                  <a:schemeClr val="folHlink"/>
                </a:solidFill>
                <a:effectLst>
                  <a:outerShdw blurRad="38100" dist="38100" dir="2700000" algn="tl">
                    <a:srgbClr val="000000"/>
                  </a:outerShdw>
                </a:effectLst>
              </a:rPr>
              <a:t> </a:t>
            </a:r>
            <a:r>
              <a:rPr lang="en-US" altLang="zh-CN" sz="3200" b="1" i="1">
                <a:solidFill>
                  <a:schemeClr val="folHlink"/>
                </a:solidFill>
                <a:effectLst>
                  <a:outerShdw blurRad="38100" dist="38100" dir="2700000" algn="tl">
                    <a:srgbClr val="000000"/>
                  </a:outerShdw>
                </a:effectLst>
                <a:ea typeface="SimSun" pitchFamily="2" charset="-122"/>
              </a:rPr>
              <a:t>It impacts what we expect of culture and its relationship to Christianity in general and Christian ethics in particular.</a:t>
            </a:r>
            <a:endParaRPr lang="th-TH" altLang="zh-CN" sz="3200" b="1" i="1">
              <a:solidFill>
                <a:schemeClr val="folHlink"/>
              </a:solidFill>
              <a:effectLst>
                <a:outerShdw blurRad="38100" dist="38100" dir="2700000" algn="tl">
                  <a:srgbClr val="000000"/>
                </a:outerShdw>
              </a:effectLst>
              <a:cs typeface="Angsana New" pitchFamily="18" charset="-34"/>
            </a:endParaRPr>
          </a:p>
          <a:p>
            <a:pPr>
              <a:spcBef>
                <a:spcPct val="50000"/>
              </a:spcBef>
              <a:buFontTx/>
              <a:buAutoNum type="alphaUcPeriod"/>
              <a:defRPr/>
            </a:pPr>
            <a:r>
              <a:rPr lang="en-US" altLang="zh-CN" sz="3200" b="1" i="1">
                <a:solidFill>
                  <a:schemeClr val="bg1"/>
                </a:solidFill>
                <a:effectLst>
                  <a:outerShdw blurRad="38100" dist="38100" dir="2700000" algn="tl">
                    <a:srgbClr val="000000"/>
                  </a:outerShdw>
                </a:effectLst>
                <a:ea typeface="SimSun" pitchFamily="2" charset="-122"/>
              </a:rPr>
              <a:t>It impacts our overall stance toward culture, whether we embrace it or reject it or something in between.</a:t>
            </a:r>
            <a:endParaRPr lang="th-TH" sz="320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0B8F73F0-D3F3-7B4B-A033-8DC76FC3B687}"/>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201155" name="Rectangle 3">
            <a:extLst>
              <a:ext uri="{FF2B5EF4-FFF2-40B4-BE49-F238E27FC236}">
                <a16:creationId xmlns:a16="http://schemas.microsoft.com/office/drawing/2014/main" id="{7F50A5DF-6D24-6844-9AC4-0B17B569B985}"/>
              </a:ext>
            </a:extLst>
          </p:cNvPr>
          <p:cNvSpPr>
            <a:spLocks noChangeArrowheads="1"/>
          </p:cNvSpPr>
          <p:nvPr/>
        </p:nvSpPr>
        <p:spPr bwMode="auto">
          <a:xfrm>
            <a:off x="0" y="381000"/>
            <a:ext cx="9144000" cy="17526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“Christ in but not of Culture”</a:t>
            </a:r>
            <a:endParaRPr lang="en-US" sz="5000">
              <a:solidFill>
                <a:schemeClr val="bg1"/>
              </a:solidFill>
              <a:latin typeface="Arial" charset="0"/>
              <a:cs typeface="Arial" charset="0"/>
            </a:endParaRPr>
          </a:p>
        </p:txBody>
      </p:sp>
      <p:sp>
        <p:nvSpPr>
          <p:cNvPr id="41988" name="Text Box 4">
            <a:extLst>
              <a:ext uri="{FF2B5EF4-FFF2-40B4-BE49-F238E27FC236}">
                <a16:creationId xmlns:a16="http://schemas.microsoft.com/office/drawing/2014/main" id="{4FA7CDD2-D456-FE47-B9FD-028360D988C4}"/>
              </a:ext>
            </a:extLst>
          </p:cNvPr>
          <p:cNvSpPr txBox="1">
            <a:spLocks noChangeArrowheads="1"/>
          </p:cNvSpPr>
          <p:nvPr/>
        </p:nvSpPr>
        <p:spPr bwMode="auto">
          <a:xfrm>
            <a:off x="228600" y="2590800"/>
            <a:ext cx="8610600" cy="19208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bg1"/>
                </a:solidFill>
                <a:ea typeface="SimSun" panose="02010600030101010101" pitchFamily="2" charset="-122"/>
              </a:rPr>
              <a:t>Nine Context-specific Ways Christians Can Live in and Respond to Culture</a:t>
            </a:r>
            <a:endParaRPr lang="th-TH" altLang="zh-CN" sz="3200" b="1" i="1">
              <a:solidFill>
                <a:schemeClr val="bg1"/>
              </a:solidFill>
              <a:cs typeface="Angsana New" panose="02020603050405020304" pitchFamily="18" charset="-34"/>
            </a:endParaRPr>
          </a:p>
          <a:p>
            <a:pPr lvl="1" eaLnBrk="1" hangingPunct="1">
              <a:buFontTx/>
              <a:buAutoNum type="arabicPeriod"/>
            </a:pPr>
            <a:r>
              <a:rPr lang="en-US" altLang="zh-CN" sz="2800" b="1">
                <a:solidFill>
                  <a:schemeClr val="folHlink"/>
                </a:solidFill>
                <a:ea typeface="SimSun" panose="02010600030101010101" pitchFamily="2" charset="-122"/>
              </a:rPr>
              <a:t>Opposition</a:t>
            </a:r>
            <a:endParaRPr lang="th-TH" altLang="zh-CN" sz="2800" b="1">
              <a:solidFill>
                <a:schemeClr val="folHlink"/>
              </a:solidFill>
              <a:cs typeface="Angsana New" panose="02020603050405020304" pitchFamily="18" charset="-34"/>
            </a:endParaRPr>
          </a:p>
          <a:p>
            <a:pPr lvl="1" eaLnBrk="1" hangingPunct="1">
              <a:buFontTx/>
              <a:buAutoNum type="arabicPeriod"/>
            </a:pPr>
            <a:r>
              <a:rPr lang="en-US" altLang="zh-CN" sz="2800" b="1">
                <a:solidFill>
                  <a:schemeClr val="bg1"/>
                </a:solidFill>
                <a:ea typeface="SimSun" panose="02010600030101010101" pitchFamily="2" charset="-122"/>
              </a:rPr>
              <a:t>Agreement</a:t>
            </a:r>
            <a:endParaRPr lang="th-TH" altLang="zh-CN" sz="2800" b="1">
              <a:solidFill>
                <a:schemeClr val="bg1"/>
              </a:solidFill>
              <a:cs typeface="Angsana New" panose="02020603050405020304" pitchFamily="18" charset="-34"/>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CEFA3F13-769E-674E-8DD7-5A3F4B6F9943}"/>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202179" name="Rectangle 3">
            <a:extLst>
              <a:ext uri="{FF2B5EF4-FFF2-40B4-BE49-F238E27FC236}">
                <a16:creationId xmlns:a16="http://schemas.microsoft.com/office/drawing/2014/main" id="{1A28D244-3FBA-E14B-8A02-E189E83518D9}"/>
              </a:ext>
            </a:extLst>
          </p:cNvPr>
          <p:cNvSpPr>
            <a:spLocks noChangeArrowheads="1"/>
          </p:cNvSpPr>
          <p:nvPr/>
        </p:nvSpPr>
        <p:spPr bwMode="auto">
          <a:xfrm>
            <a:off x="0" y="381000"/>
            <a:ext cx="9144000" cy="17526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“Christ in but not of Culture”</a:t>
            </a:r>
            <a:endParaRPr lang="en-US" sz="5000">
              <a:solidFill>
                <a:schemeClr val="bg1"/>
              </a:solidFill>
              <a:latin typeface="Arial" charset="0"/>
              <a:cs typeface="Arial" charset="0"/>
            </a:endParaRPr>
          </a:p>
        </p:txBody>
      </p:sp>
      <p:sp>
        <p:nvSpPr>
          <p:cNvPr id="43012" name="Text Box 4">
            <a:extLst>
              <a:ext uri="{FF2B5EF4-FFF2-40B4-BE49-F238E27FC236}">
                <a16:creationId xmlns:a16="http://schemas.microsoft.com/office/drawing/2014/main" id="{3927AD87-EBE1-184E-87B7-68E28BEA8F18}"/>
              </a:ext>
            </a:extLst>
          </p:cNvPr>
          <p:cNvSpPr txBox="1">
            <a:spLocks noChangeArrowheads="1"/>
          </p:cNvSpPr>
          <p:nvPr/>
        </p:nvSpPr>
        <p:spPr bwMode="auto">
          <a:xfrm>
            <a:off x="228600" y="2590800"/>
            <a:ext cx="8610600" cy="234791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bg1"/>
                </a:solidFill>
                <a:ea typeface="SimSun" panose="02010600030101010101" pitchFamily="2" charset="-122"/>
              </a:rPr>
              <a:t>Nine Context-specific Ways Christians Can Live in and Respond to Culture</a:t>
            </a:r>
            <a:endParaRPr lang="th-TH" altLang="zh-CN" sz="3200" b="1" i="1">
              <a:solidFill>
                <a:schemeClr val="bg1"/>
              </a:solidFill>
              <a:cs typeface="Angsana New" panose="02020603050405020304" pitchFamily="18" charset="-34"/>
            </a:endParaRPr>
          </a:p>
          <a:p>
            <a:pPr lvl="1" eaLnBrk="1" hangingPunct="1">
              <a:buFontTx/>
              <a:buAutoNum type="arabicPeriod"/>
            </a:pPr>
            <a:r>
              <a:rPr lang="en-US" altLang="zh-CN" sz="2800" b="1">
                <a:solidFill>
                  <a:schemeClr val="folHlink"/>
                </a:solidFill>
                <a:ea typeface="SimSun" panose="02010600030101010101" pitchFamily="2" charset="-122"/>
              </a:rPr>
              <a:t>Opposition</a:t>
            </a:r>
            <a:endParaRPr lang="th-TH" altLang="zh-CN" sz="2800" b="1">
              <a:solidFill>
                <a:schemeClr val="folHlink"/>
              </a:solidFill>
              <a:cs typeface="Angsana New" panose="02020603050405020304" pitchFamily="18" charset="-34"/>
            </a:endParaRPr>
          </a:p>
          <a:p>
            <a:pPr lvl="1" eaLnBrk="1" hangingPunct="1">
              <a:buFontTx/>
              <a:buAutoNum type="arabicPeriod"/>
            </a:pPr>
            <a:r>
              <a:rPr lang="en-US" altLang="zh-CN" sz="2800" b="1">
                <a:solidFill>
                  <a:schemeClr val="folHlink"/>
                </a:solidFill>
                <a:ea typeface="SimSun" panose="02010600030101010101" pitchFamily="2" charset="-122"/>
              </a:rPr>
              <a:t>Agreement</a:t>
            </a:r>
            <a:endParaRPr lang="th-TH" altLang="zh-CN" sz="2800" b="1">
              <a:solidFill>
                <a:schemeClr val="folHlink"/>
              </a:solidFill>
              <a:cs typeface="Angsana New" panose="02020603050405020304" pitchFamily="18" charset="-34"/>
            </a:endParaRPr>
          </a:p>
          <a:p>
            <a:pPr lvl="1" eaLnBrk="1" hangingPunct="1">
              <a:buFontTx/>
              <a:buAutoNum type="arabicPeriod"/>
            </a:pPr>
            <a:r>
              <a:rPr lang="en-US" altLang="zh-CN" sz="2800" b="1">
                <a:solidFill>
                  <a:schemeClr val="bg1"/>
                </a:solidFill>
                <a:ea typeface="SimSun" panose="02010600030101010101" pitchFamily="2" charset="-122"/>
              </a:rPr>
              <a:t>Neutrality</a:t>
            </a:r>
            <a:endParaRPr lang="th-TH" altLang="zh-CN" sz="280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AC178CE4-586B-164D-AEAA-12D328520718}"/>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203203" name="Rectangle 3">
            <a:extLst>
              <a:ext uri="{FF2B5EF4-FFF2-40B4-BE49-F238E27FC236}">
                <a16:creationId xmlns:a16="http://schemas.microsoft.com/office/drawing/2014/main" id="{8AA023E9-C81B-3D47-AACB-AE59A07B27C2}"/>
              </a:ext>
            </a:extLst>
          </p:cNvPr>
          <p:cNvSpPr>
            <a:spLocks noChangeArrowheads="1"/>
          </p:cNvSpPr>
          <p:nvPr/>
        </p:nvSpPr>
        <p:spPr bwMode="auto">
          <a:xfrm>
            <a:off x="0" y="381000"/>
            <a:ext cx="9144000" cy="17526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“Christ in but not of Culture”</a:t>
            </a:r>
            <a:endParaRPr lang="en-US" sz="5000">
              <a:solidFill>
                <a:schemeClr val="bg1"/>
              </a:solidFill>
              <a:latin typeface="Arial" charset="0"/>
              <a:cs typeface="Arial" charset="0"/>
            </a:endParaRPr>
          </a:p>
        </p:txBody>
      </p:sp>
      <p:sp>
        <p:nvSpPr>
          <p:cNvPr id="44036" name="Text Box 4">
            <a:extLst>
              <a:ext uri="{FF2B5EF4-FFF2-40B4-BE49-F238E27FC236}">
                <a16:creationId xmlns:a16="http://schemas.microsoft.com/office/drawing/2014/main" id="{E886E013-CCF2-4044-89F5-176D2C3AC982}"/>
              </a:ext>
            </a:extLst>
          </p:cNvPr>
          <p:cNvSpPr txBox="1">
            <a:spLocks noChangeArrowheads="1"/>
          </p:cNvSpPr>
          <p:nvPr/>
        </p:nvSpPr>
        <p:spPr bwMode="auto">
          <a:xfrm>
            <a:off x="228600" y="2590800"/>
            <a:ext cx="8610600" cy="19208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bg1"/>
                </a:solidFill>
                <a:ea typeface="SimSun" panose="02010600030101010101" pitchFamily="2" charset="-122"/>
              </a:rPr>
              <a:t>Nine Context-specific Ways Christians Can Live in and Respond to Culture</a:t>
            </a:r>
            <a:endParaRPr lang="th-TH" altLang="zh-CN" sz="3200" b="1" i="1">
              <a:solidFill>
                <a:schemeClr val="bg1"/>
              </a:solidFill>
              <a:cs typeface="Angsana New" panose="02020603050405020304" pitchFamily="18" charset="-34"/>
            </a:endParaRPr>
          </a:p>
          <a:p>
            <a:pPr lvl="1" eaLnBrk="1" hangingPunct="1">
              <a:buFontTx/>
              <a:buAutoNum type="arabicPeriod" startAt="4"/>
            </a:pPr>
            <a:r>
              <a:rPr lang="en-US" altLang="zh-CN" sz="2800" b="1">
                <a:solidFill>
                  <a:schemeClr val="bg1"/>
                </a:solidFill>
                <a:ea typeface="SimSun" panose="02010600030101010101" pitchFamily="2" charset="-122"/>
              </a:rPr>
              <a:t>Expansion of or Going Beyond a Cultural Norm</a:t>
            </a:r>
            <a:endParaRPr lang="th-TH" altLang="zh-CN" sz="280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9E73CE4F-B816-0B44-A2E9-726A079C4780}"/>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204227" name="Rectangle 3">
            <a:extLst>
              <a:ext uri="{FF2B5EF4-FFF2-40B4-BE49-F238E27FC236}">
                <a16:creationId xmlns:a16="http://schemas.microsoft.com/office/drawing/2014/main" id="{D6A7B7F5-1CD4-5441-B376-557EB5F42470}"/>
              </a:ext>
            </a:extLst>
          </p:cNvPr>
          <p:cNvSpPr>
            <a:spLocks noChangeArrowheads="1"/>
          </p:cNvSpPr>
          <p:nvPr/>
        </p:nvSpPr>
        <p:spPr bwMode="auto">
          <a:xfrm>
            <a:off x="0" y="381000"/>
            <a:ext cx="9144000" cy="17526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“Christ in but not of Culture”</a:t>
            </a:r>
            <a:endParaRPr lang="en-US" sz="5000">
              <a:solidFill>
                <a:schemeClr val="bg1"/>
              </a:solidFill>
              <a:latin typeface="Arial" charset="0"/>
              <a:cs typeface="Arial" charset="0"/>
            </a:endParaRPr>
          </a:p>
        </p:txBody>
      </p:sp>
      <p:sp>
        <p:nvSpPr>
          <p:cNvPr id="45060" name="Text Box 4">
            <a:extLst>
              <a:ext uri="{FF2B5EF4-FFF2-40B4-BE49-F238E27FC236}">
                <a16:creationId xmlns:a16="http://schemas.microsoft.com/office/drawing/2014/main" id="{B9936A9B-6316-FD42-A025-1B282F7DEF9D}"/>
              </a:ext>
            </a:extLst>
          </p:cNvPr>
          <p:cNvSpPr txBox="1">
            <a:spLocks noChangeArrowheads="1"/>
          </p:cNvSpPr>
          <p:nvPr/>
        </p:nvSpPr>
        <p:spPr bwMode="auto">
          <a:xfrm>
            <a:off x="228600" y="2590800"/>
            <a:ext cx="8610600" cy="234791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bg1"/>
                </a:solidFill>
                <a:ea typeface="SimSun" panose="02010600030101010101" pitchFamily="2" charset="-122"/>
              </a:rPr>
              <a:t>Nine Context-specific Ways Christians Can Live in and Respond to Culture</a:t>
            </a:r>
            <a:endParaRPr lang="th-TH" altLang="zh-CN" sz="3200" b="1" i="1">
              <a:solidFill>
                <a:schemeClr val="bg1"/>
              </a:solidFill>
              <a:cs typeface="Angsana New" panose="02020603050405020304" pitchFamily="18" charset="-34"/>
            </a:endParaRPr>
          </a:p>
          <a:p>
            <a:pPr lvl="1" eaLnBrk="1" hangingPunct="1">
              <a:buFontTx/>
              <a:buAutoNum type="arabicPeriod" startAt="4"/>
            </a:pPr>
            <a:r>
              <a:rPr lang="en-US" altLang="zh-CN" sz="2800" b="1">
                <a:solidFill>
                  <a:schemeClr val="folHlink"/>
                </a:solidFill>
                <a:ea typeface="SimSun" panose="02010600030101010101" pitchFamily="2" charset="-122"/>
              </a:rPr>
              <a:t>Expansion of or Going Beyond a Cultural Norm</a:t>
            </a:r>
            <a:endParaRPr lang="th-TH" altLang="zh-CN" sz="2800" b="1">
              <a:solidFill>
                <a:schemeClr val="folHlink"/>
              </a:solidFill>
              <a:cs typeface="Angsana New" panose="02020603050405020304" pitchFamily="18" charset="-34"/>
            </a:endParaRPr>
          </a:p>
          <a:p>
            <a:pPr lvl="1" eaLnBrk="1" hangingPunct="1">
              <a:buFontTx/>
              <a:buAutoNum type="arabicPeriod" startAt="4"/>
            </a:pPr>
            <a:r>
              <a:rPr lang="en-US" altLang="zh-CN" sz="2800" b="1">
                <a:solidFill>
                  <a:schemeClr val="bg1"/>
                </a:solidFill>
                <a:ea typeface="SimSun" panose="02010600030101010101" pitchFamily="2" charset="-122"/>
              </a:rPr>
              <a:t>Creation of Alternative Institutions</a:t>
            </a:r>
            <a:endParaRPr lang="th-TH" altLang="zh-CN" sz="280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1CE75B32-CA0D-FE40-82C3-B14ADA0EE226}"/>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205251" name="Rectangle 3">
            <a:extLst>
              <a:ext uri="{FF2B5EF4-FFF2-40B4-BE49-F238E27FC236}">
                <a16:creationId xmlns:a16="http://schemas.microsoft.com/office/drawing/2014/main" id="{9D208608-91BE-F94F-9937-0549EFE14FE5}"/>
              </a:ext>
            </a:extLst>
          </p:cNvPr>
          <p:cNvSpPr>
            <a:spLocks noChangeArrowheads="1"/>
          </p:cNvSpPr>
          <p:nvPr/>
        </p:nvSpPr>
        <p:spPr bwMode="auto">
          <a:xfrm>
            <a:off x="0" y="381000"/>
            <a:ext cx="9144000" cy="17526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“Christ in but not of Culture”</a:t>
            </a:r>
            <a:endParaRPr lang="en-US" sz="5000">
              <a:solidFill>
                <a:schemeClr val="bg1"/>
              </a:solidFill>
              <a:latin typeface="Arial" charset="0"/>
              <a:cs typeface="Arial" charset="0"/>
            </a:endParaRPr>
          </a:p>
        </p:txBody>
      </p:sp>
      <p:sp>
        <p:nvSpPr>
          <p:cNvPr id="46084" name="Text Box 4">
            <a:extLst>
              <a:ext uri="{FF2B5EF4-FFF2-40B4-BE49-F238E27FC236}">
                <a16:creationId xmlns:a16="http://schemas.microsoft.com/office/drawing/2014/main" id="{990312A2-F6AD-B64E-810C-65AA3B28C753}"/>
              </a:ext>
            </a:extLst>
          </p:cNvPr>
          <p:cNvSpPr txBox="1">
            <a:spLocks noChangeArrowheads="1"/>
          </p:cNvSpPr>
          <p:nvPr/>
        </p:nvSpPr>
        <p:spPr bwMode="auto">
          <a:xfrm>
            <a:off x="228600" y="2590800"/>
            <a:ext cx="8610600" cy="27749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bg1"/>
                </a:solidFill>
                <a:ea typeface="SimSun" panose="02010600030101010101" pitchFamily="2" charset="-122"/>
              </a:rPr>
              <a:t>Nine Context-specific Ways Christians Can Live in and Respond to Culture</a:t>
            </a:r>
            <a:endParaRPr lang="th-TH" altLang="zh-CN" sz="3200" b="1" i="1">
              <a:solidFill>
                <a:schemeClr val="bg1"/>
              </a:solidFill>
              <a:cs typeface="Angsana New" panose="02020603050405020304" pitchFamily="18" charset="-34"/>
            </a:endParaRPr>
          </a:p>
          <a:p>
            <a:pPr lvl="1" eaLnBrk="1" hangingPunct="1">
              <a:buFontTx/>
              <a:buAutoNum type="arabicPeriod" startAt="4"/>
            </a:pPr>
            <a:r>
              <a:rPr lang="en-US" altLang="zh-CN" sz="2800" b="1">
                <a:solidFill>
                  <a:schemeClr val="folHlink"/>
                </a:solidFill>
                <a:ea typeface="SimSun" panose="02010600030101010101" pitchFamily="2" charset="-122"/>
              </a:rPr>
              <a:t>Expansion of or Going Beyond a Cultural Norm</a:t>
            </a:r>
            <a:endParaRPr lang="th-TH" altLang="zh-CN" sz="2800" b="1">
              <a:solidFill>
                <a:schemeClr val="folHlink"/>
              </a:solidFill>
              <a:cs typeface="Angsana New" panose="02020603050405020304" pitchFamily="18" charset="-34"/>
            </a:endParaRPr>
          </a:p>
          <a:p>
            <a:pPr lvl="1" eaLnBrk="1" hangingPunct="1">
              <a:buFontTx/>
              <a:buAutoNum type="arabicPeriod" startAt="4"/>
            </a:pPr>
            <a:r>
              <a:rPr lang="en-US" altLang="zh-CN" sz="2800" b="1">
                <a:solidFill>
                  <a:schemeClr val="folHlink"/>
                </a:solidFill>
                <a:ea typeface="SimSun" panose="02010600030101010101" pitchFamily="2" charset="-122"/>
              </a:rPr>
              <a:t>Creation of Alternative Institutions</a:t>
            </a:r>
            <a:endParaRPr lang="th-TH" altLang="zh-CN" sz="2800" b="1">
              <a:solidFill>
                <a:schemeClr val="folHlink"/>
              </a:solidFill>
              <a:cs typeface="Angsana New" panose="02020603050405020304" pitchFamily="18" charset="-34"/>
            </a:endParaRPr>
          </a:p>
          <a:p>
            <a:pPr lvl="1" eaLnBrk="1" hangingPunct="1">
              <a:buFontTx/>
              <a:buAutoNum type="arabicPeriod" startAt="4"/>
            </a:pPr>
            <a:r>
              <a:rPr lang="en-US" altLang="zh-CN" sz="2800" b="1">
                <a:solidFill>
                  <a:schemeClr val="bg1"/>
                </a:solidFill>
                <a:ea typeface="SimSun" panose="02010600030101010101" pitchFamily="2" charset="-122"/>
              </a:rPr>
              <a:t>Revitalization of Existing Cultural Arenas</a:t>
            </a:r>
            <a:endParaRPr lang="th-TH" altLang="zh-CN" sz="280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05BC6FF0-4C65-874E-A36D-78B7A73A2948}"/>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206275" name="Rectangle 3">
            <a:extLst>
              <a:ext uri="{FF2B5EF4-FFF2-40B4-BE49-F238E27FC236}">
                <a16:creationId xmlns:a16="http://schemas.microsoft.com/office/drawing/2014/main" id="{5E651BB0-1FB4-B342-8C88-84C1E498C9C2}"/>
              </a:ext>
            </a:extLst>
          </p:cNvPr>
          <p:cNvSpPr>
            <a:spLocks noChangeArrowheads="1"/>
          </p:cNvSpPr>
          <p:nvPr/>
        </p:nvSpPr>
        <p:spPr bwMode="auto">
          <a:xfrm>
            <a:off x="0" y="381000"/>
            <a:ext cx="9144000" cy="17526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“Christ in but not of Culture”</a:t>
            </a:r>
            <a:endParaRPr lang="en-US" sz="5000">
              <a:solidFill>
                <a:schemeClr val="bg1"/>
              </a:solidFill>
              <a:latin typeface="Arial" charset="0"/>
              <a:cs typeface="Arial" charset="0"/>
            </a:endParaRPr>
          </a:p>
        </p:txBody>
      </p:sp>
      <p:sp>
        <p:nvSpPr>
          <p:cNvPr id="47108" name="Text Box 4">
            <a:extLst>
              <a:ext uri="{FF2B5EF4-FFF2-40B4-BE49-F238E27FC236}">
                <a16:creationId xmlns:a16="http://schemas.microsoft.com/office/drawing/2014/main" id="{839D6B6C-2265-1149-BF13-7DDFF99CB2DD}"/>
              </a:ext>
            </a:extLst>
          </p:cNvPr>
          <p:cNvSpPr txBox="1">
            <a:spLocks noChangeArrowheads="1"/>
          </p:cNvSpPr>
          <p:nvPr/>
        </p:nvSpPr>
        <p:spPr bwMode="auto">
          <a:xfrm>
            <a:off x="228600" y="2590800"/>
            <a:ext cx="8610600" cy="19208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bg1"/>
                </a:solidFill>
                <a:ea typeface="SimSun" panose="02010600030101010101" pitchFamily="2" charset="-122"/>
              </a:rPr>
              <a:t>Nine Context-specific Ways Christians Can Live in and Respond to Culture</a:t>
            </a:r>
            <a:endParaRPr lang="th-TH" altLang="zh-CN" sz="3200" b="1" i="1">
              <a:solidFill>
                <a:schemeClr val="bg1"/>
              </a:solidFill>
              <a:cs typeface="Angsana New" panose="02020603050405020304" pitchFamily="18" charset="-34"/>
            </a:endParaRPr>
          </a:p>
          <a:p>
            <a:pPr lvl="1" eaLnBrk="1" hangingPunct="1">
              <a:buFontTx/>
              <a:buAutoNum type="arabicPeriod" startAt="7"/>
            </a:pPr>
            <a:r>
              <a:rPr lang="en-US" altLang="zh-CN" sz="2800" b="1">
                <a:solidFill>
                  <a:schemeClr val="bg1"/>
                </a:solidFill>
                <a:ea typeface="SimSun" panose="02010600030101010101" pitchFamily="2" charset="-122"/>
              </a:rPr>
              <a:t>Revitalization of a Cultural Practice in Light of a Higher Principle</a:t>
            </a:r>
            <a:endParaRPr lang="th-TH" altLang="zh-CN" sz="2800" b="1">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508CE092-4118-2649-8BAD-3FF61291BCE7}"/>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207299" name="Rectangle 3">
            <a:extLst>
              <a:ext uri="{FF2B5EF4-FFF2-40B4-BE49-F238E27FC236}">
                <a16:creationId xmlns:a16="http://schemas.microsoft.com/office/drawing/2014/main" id="{C6B575A6-1274-AA4B-BDFD-92DADF7EFCBC}"/>
              </a:ext>
            </a:extLst>
          </p:cNvPr>
          <p:cNvSpPr>
            <a:spLocks noChangeArrowheads="1"/>
          </p:cNvSpPr>
          <p:nvPr/>
        </p:nvSpPr>
        <p:spPr bwMode="auto">
          <a:xfrm>
            <a:off x="0" y="381000"/>
            <a:ext cx="9144000" cy="17526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“Christ in but not of Culture”</a:t>
            </a:r>
            <a:endParaRPr lang="en-US" sz="5000">
              <a:solidFill>
                <a:schemeClr val="bg1"/>
              </a:solidFill>
              <a:latin typeface="Arial" charset="0"/>
              <a:cs typeface="Arial" charset="0"/>
            </a:endParaRPr>
          </a:p>
        </p:txBody>
      </p:sp>
      <p:sp>
        <p:nvSpPr>
          <p:cNvPr id="48132" name="Text Box 4">
            <a:extLst>
              <a:ext uri="{FF2B5EF4-FFF2-40B4-BE49-F238E27FC236}">
                <a16:creationId xmlns:a16="http://schemas.microsoft.com/office/drawing/2014/main" id="{5FA5FB07-6C8C-0142-818A-1F334FB0821F}"/>
              </a:ext>
            </a:extLst>
          </p:cNvPr>
          <p:cNvSpPr txBox="1">
            <a:spLocks noChangeArrowheads="1"/>
          </p:cNvSpPr>
          <p:nvPr/>
        </p:nvSpPr>
        <p:spPr bwMode="auto">
          <a:xfrm>
            <a:off x="228600" y="2590800"/>
            <a:ext cx="8610600" cy="234791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bg1"/>
                </a:solidFill>
                <a:ea typeface="SimSun" panose="02010600030101010101" pitchFamily="2" charset="-122"/>
              </a:rPr>
              <a:t>Nine Context-specific Ways Christians Can Live in and Respond to Culture</a:t>
            </a:r>
            <a:endParaRPr lang="th-TH" altLang="zh-CN" sz="3200" b="1" i="1">
              <a:solidFill>
                <a:schemeClr val="bg1"/>
              </a:solidFill>
              <a:cs typeface="Angsana New" panose="02020603050405020304" pitchFamily="18" charset="-34"/>
            </a:endParaRPr>
          </a:p>
          <a:p>
            <a:pPr lvl="1" eaLnBrk="1" hangingPunct="1">
              <a:buFontTx/>
              <a:buAutoNum type="arabicPeriod" startAt="7"/>
            </a:pPr>
            <a:r>
              <a:rPr lang="en-US" altLang="zh-CN" sz="2800" b="1">
                <a:solidFill>
                  <a:schemeClr val="folHlink"/>
                </a:solidFill>
                <a:ea typeface="SimSun" panose="02010600030101010101" pitchFamily="2" charset="-122"/>
              </a:rPr>
              <a:t>Revitalization of a Cultural Practice in Light of a Higher Principle</a:t>
            </a:r>
            <a:endParaRPr lang="th-TH" altLang="zh-CN" sz="2800" b="1">
              <a:solidFill>
                <a:schemeClr val="folHlink"/>
              </a:solidFill>
              <a:cs typeface="Angsana New" panose="02020603050405020304" pitchFamily="18" charset="-34"/>
            </a:endParaRPr>
          </a:p>
          <a:p>
            <a:pPr lvl="1" eaLnBrk="1" hangingPunct="1">
              <a:buFontTx/>
              <a:buAutoNum type="arabicPeriod" startAt="7"/>
            </a:pPr>
            <a:r>
              <a:rPr lang="en-US" altLang="zh-CN" sz="2800" b="1">
                <a:solidFill>
                  <a:schemeClr val="bg1"/>
                </a:solidFill>
                <a:ea typeface="SimSun" panose="02010600030101010101" pitchFamily="2" charset="-122"/>
              </a:rPr>
              <a:t>Compromise</a:t>
            </a:r>
            <a:endParaRPr lang="th-TH" altLang="zh-CN" sz="2800" b="1">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C8DDECE0-3CAE-A645-B3CB-B3F3101D111C}"/>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208323" name="Rectangle 3">
            <a:extLst>
              <a:ext uri="{FF2B5EF4-FFF2-40B4-BE49-F238E27FC236}">
                <a16:creationId xmlns:a16="http://schemas.microsoft.com/office/drawing/2014/main" id="{C03B9886-96B1-4143-80ED-1F60D6B5496A}"/>
              </a:ext>
            </a:extLst>
          </p:cNvPr>
          <p:cNvSpPr>
            <a:spLocks noChangeArrowheads="1"/>
          </p:cNvSpPr>
          <p:nvPr/>
        </p:nvSpPr>
        <p:spPr bwMode="auto">
          <a:xfrm>
            <a:off x="0" y="381000"/>
            <a:ext cx="9144000" cy="17526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“Christ in but not of Culture”</a:t>
            </a:r>
            <a:endParaRPr lang="en-US" sz="5000">
              <a:solidFill>
                <a:schemeClr val="bg1"/>
              </a:solidFill>
              <a:latin typeface="Arial" charset="0"/>
              <a:cs typeface="Arial" charset="0"/>
            </a:endParaRPr>
          </a:p>
        </p:txBody>
      </p:sp>
      <p:sp>
        <p:nvSpPr>
          <p:cNvPr id="49156" name="Text Box 4">
            <a:extLst>
              <a:ext uri="{FF2B5EF4-FFF2-40B4-BE49-F238E27FC236}">
                <a16:creationId xmlns:a16="http://schemas.microsoft.com/office/drawing/2014/main" id="{603C14B8-4F00-BE4C-A8EF-30DC2B2EF26B}"/>
              </a:ext>
            </a:extLst>
          </p:cNvPr>
          <p:cNvSpPr txBox="1">
            <a:spLocks noChangeArrowheads="1"/>
          </p:cNvSpPr>
          <p:nvPr/>
        </p:nvSpPr>
        <p:spPr bwMode="auto">
          <a:xfrm>
            <a:off x="228600" y="2590800"/>
            <a:ext cx="8610600" cy="27749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bg1"/>
                </a:solidFill>
                <a:ea typeface="SimSun" panose="02010600030101010101" pitchFamily="2" charset="-122"/>
              </a:rPr>
              <a:t>Nine Context-specific Ways Christians Can Live in and Respond to Culture</a:t>
            </a:r>
            <a:endParaRPr lang="th-TH" altLang="zh-CN" sz="3200" b="1" i="1">
              <a:solidFill>
                <a:schemeClr val="bg1"/>
              </a:solidFill>
              <a:cs typeface="Angsana New" panose="02020603050405020304" pitchFamily="18" charset="-34"/>
            </a:endParaRPr>
          </a:p>
          <a:p>
            <a:pPr lvl="1" eaLnBrk="1" hangingPunct="1">
              <a:buFontTx/>
              <a:buAutoNum type="arabicPeriod" startAt="7"/>
            </a:pPr>
            <a:r>
              <a:rPr lang="en-US" altLang="zh-CN" sz="2800" b="1">
                <a:solidFill>
                  <a:schemeClr val="folHlink"/>
                </a:solidFill>
                <a:ea typeface="SimSun" panose="02010600030101010101" pitchFamily="2" charset="-122"/>
              </a:rPr>
              <a:t>Revitalization of a Cultural Practice in Light of a Higher Principle</a:t>
            </a:r>
            <a:endParaRPr lang="th-TH" altLang="zh-CN" sz="2800" b="1">
              <a:solidFill>
                <a:schemeClr val="folHlink"/>
              </a:solidFill>
              <a:cs typeface="Angsana New" panose="02020603050405020304" pitchFamily="18" charset="-34"/>
            </a:endParaRPr>
          </a:p>
          <a:p>
            <a:pPr lvl="1" eaLnBrk="1" hangingPunct="1">
              <a:buFontTx/>
              <a:buAutoNum type="arabicPeriod" startAt="7"/>
            </a:pPr>
            <a:r>
              <a:rPr lang="en-US" altLang="zh-CN" sz="2800" b="1">
                <a:solidFill>
                  <a:schemeClr val="folHlink"/>
                </a:solidFill>
                <a:ea typeface="SimSun" panose="02010600030101010101" pitchFamily="2" charset="-122"/>
              </a:rPr>
              <a:t>Compromise</a:t>
            </a:r>
            <a:endParaRPr lang="th-TH" altLang="zh-CN" sz="2800" b="1">
              <a:solidFill>
                <a:schemeClr val="folHlink"/>
              </a:solidFill>
              <a:cs typeface="Angsana New" panose="02020603050405020304" pitchFamily="18" charset="-34"/>
            </a:endParaRPr>
          </a:p>
          <a:p>
            <a:pPr lvl="1" eaLnBrk="1" hangingPunct="1">
              <a:buFontTx/>
              <a:buAutoNum type="arabicPeriod" startAt="7"/>
            </a:pPr>
            <a:r>
              <a:rPr lang="en-US" altLang="zh-CN" sz="2800" b="1">
                <a:solidFill>
                  <a:schemeClr val="bg1"/>
                </a:solidFill>
                <a:ea typeface="SimSun" panose="02010600030101010101" pitchFamily="2" charset="-122"/>
              </a:rPr>
              <a:t>Conversion</a:t>
            </a:r>
            <a:endParaRPr lang="th-TH" altLang="zh-CN" sz="2800" b="1">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61C0D90D-E2BA-354E-A48C-EF18695F3CA8}"/>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209347" name="Rectangle 3">
            <a:extLst>
              <a:ext uri="{FF2B5EF4-FFF2-40B4-BE49-F238E27FC236}">
                <a16:creationId xmlns:a16="http://schemas.microsoft.com/office/drawing/2014/main" id="{73E310D9-BF3F-D84C-8D78-3F4E508AB5F7}"/>
              </a:ext>
            </a:extLst>
          </p:cNvPr>
          <p:cNvSpPr>
            <a:spLocks noChangeArrowheads="1"/>
          </p:cNvSpPr>
          <p:nvPr/>
        </p:nvSpPr>
        <p:spPr bwMode="auto">
          <a:xfrm>
            <a:off x="0" y="381000"/>
            <a:ext cx="9144000" cy="17526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“Christ in but not of Culture”</a:t>
            </a:r>
            <a:endParaRPr lang="en-US" sz="5000">
              <a:solidFill>
                <a:schemeClr val="bg1"/>
              </a:solidFill>
              <a:latin typeface="Arial" charset="0"/>
              <a:cs typeface="Arial" charset="0"/>
            </a:endParaRPr>
          </a:p>
        </p:txBody>
      </p:sp>
      <p:sp>
        <p:nvSpPr>
          <p:cNvPr id="50180" name="Text Box 4">
            <a:extLst>
              <a:ext uri="{FF2B5EF4-FFF2-40B4-BE49-F238E27FC236}">
                <a16:creationId xmlns:a16="http://schemas.microsoft.com/office/drawing/2014/main" id="{DE7E288F-A7F1-9942-9CDB-394436D95C8F}"/>
              </a:ext>
            </a:extLst>
          </p:cNvPr>
          <p:cNvSpPr txBox="1">
            <a:spLocks noChangeArrowheads="1"/>
          </p:cNvSpPr>
          <p:nvPr/>
        </p:nvSpPr>
        <p:spPr bwMode="auto">
          <a:xfrm>
            <a:off x="1524000" y="2590800"/>
            <a:ext cx="6096000" cy="57943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2"/>
            </a:pPr>
            <a:r>
              <a:rPr lang="en-US" altLang="zh-CN" sz="3200" b="1" i="1">
                <a:solidFill>
                  <a:schemeClr val="bg1"/>
                </a:solidFill>
                <a:ea typeface="SimSun" panose="02010600030101010101" pitchFamily="2" charset="-122"/>
              </a:rPr>
              <a:t>Some Concluding Thoughts</a:t>
            </a:r>
            <a:endParaRPr lang="th-TH" altLang="zh-CN" sz="320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0370" name="Group 2">
            <a:extLst>
              <a:ext uri="{FF2B5EF4-FFF2-40B4-BE49-F238E27FC236}">
                <a16:creationId xmlns:a16="http://schemas.microsoft.com/office/drawing/2014/main" id="{9C6B7CF1-1111-944C-9AA0-70264BE6F5E6}"/>
              </a:ext>
            </a:extLst>
          </p:cNvPr>
          <p:cNvGraphicFramePr>
            <a:graphicFrameLocks noGrp="1"/>
          </p:cNvGraphicFramePr>
          <p:nvPr>
            <p:ph idx="1"/>
          </p:nvPr>
        </p:nvGraphicFramePr>
        <p:xfrm>
          <a:off x="381000" y="914400"/>
          <a:ext cx="8305800" cy="4876800"/>
        </p:xfrm>
        <a:graphic>
          <a:graphicData uri="http://schemas.openxmlformats.org/drawingml/2006/table">
            <a:tbl>
              <a:tblPr/>
              <a:tblGrid>
                <a:gridCol w="8305800">
                  <a:extLst>
                    <a:ext uri="{9D8B030D-6E8A-4147-A177-3AD203B41FA5}">
                      <a16:colId xmlns:a16="http://schemas.microsoft.com/office/drawing/2014/main" val="20000"/>
                    </a:ext>
                  </a:extLst>
                </a:gridCol>
              </a:tblGrid>
              <a:tr h="487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bg1"/>
                          </a:solidFill>
                          <a:effectLst/>
                          <a:latin typeface="Arial" charset="0"/>
                          <a:ea typeface="SimSun" pitchFamily="2" charset="-122"/>
                          <a:cs typeface="Arial" charset="0"/>
                        </a:rPr>
                        <a:t>Christians will not reach perfection in this world, and we cannot escape the moral ambiguities and complexities that inevitably face us in a broken, sinful society.  But within that world, we are called by God to a life of holiness and faithfulness that seeks to bear witness to God’s created order, the redemptive work in Christ, and Christ’s coming kingdom, when all things will be made new.</a:t>
                      </a:r>
                      <a:endParaRPr kumimoji="0" lang="en-US" altLang="zh-CN" sz="2800" b="0" i="0" u="none" strike="noStrike" cap="none" normalizeH="0" baseline="0" dirty="0">
                        <a:ln>
                          <a:noFill/>
                        </a:ln>
                        <a:solidFill>
                          <a:schemeClr val="bg1"/>
                        </a:solidFill>
                        <a:effectLst/>
                        <a:latin typeface="Arial" charset="0"/>
                        <a:ea typeface="SimSun"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a:ln>
                          <a:noFill/>
                        </a:ln>
                        <a:solidFill>
                          <a:schemeClr val="bg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dirty="0">
                          <a:ln>
                            <a:noFill/>
                          </a:ln>
                          <a:solidFill>
                            <a:srgbClr val="FFFF00"/>
                          </a:solidFill>
                          <a:effectLst/>
                          <a:latin typeface="Arial" charset="0"/>
                          <a:ea typeface="SimSun" pitchFamily="2" charset="-122"/>
                          <a:cs typeface="Arial" charset="0"/>
                        </a:rPr>
                        <a:t>Dennis P. Hollinger, </a:t>
                      </a:r>
                      <a:r>
                        <a:rPr kumimoji="0" lang="en-US" altLang="zh-CN" sz="2400" b="1" i="1" u="none" strike="noStrike" cap="none" normalizeH="0" baseline="0" dirty="0">
                          <a:ln>
                            <a:noFill/>
                          </a:ln>
                          <a:solidFill>
                            <a:srgbClr val="FFFF00"/>
                          </a:solidFill>
                          <a:effectLst/>
                          <a:latin typeface="Arial" charset="0"/>
                          <a:ea typeface="SimSun" pitchFamily="2" charset="-122"/>
                          <a:cs typeface="Arial" charset="0"/>
                        </a:rPr>
                        <a:t>Choosing the Good</a:t>
                      </a:r>
                      <a:r>
                        <a:rPr kumimoji="0" lang="en-US" altLang="zh-CN" sz="2400" b="1" i="0" u="none" strike="noStrike" cap="none" normalizeH="0" baseline="0" dirty="0">
                          <a:ln>
                            <a:noFill/>
                          </a:ln>
                          <a:solidFill>
                            <a:srgbClr val="FFFF00"/>
                          </a:solidFill>
                          <a:effectLst/>
                          <a:latin typeface="Arial" charset="0"/>
                          <a:ea typeface="SimSun" pitchFamily="2" charset="-122"/>
                          <a:cs typeface="Arial" charset="0"/>
                        </a:rPr>
                        <a:t>, 215</a:t>
                      </a:r>
                      <a:endParaRPr kumimoji="0" lang="en-US" sz="2400" b="1" i="0" u="none" strike="noStrike" cap="none" normalizeH="0" baseline="0" dirty="0">
                        <a:ln>
                          <a:noFill/>
                        </a:ln>
                        <a:solidFill>
                          <a:srgbClr val="FFFF00"/>
                        </a:solidFill>
                        <a:effectLst/>
                        <a:latin typeface="Arial" charset="0"/>
                        <a:ea typeface="SimSun" pitchFamily="2" charset="-122"/>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1208" name="Picture 6">
            <a:extLst>
              <a:ext uri="{FF2B5EF4-FFF2-40B4-BE49-F238E27FC236}">
                <a16:creationId xmlns:a16="http://schemas.microsoft.com/office/drawing/2014/main" id="{1A0F2DDB-3615-2546-BDE6-8AF6F8841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825" y="5180013"/>
            <a:ext cx="1273175" cy="167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ACBB76E5-8BA1-0440-B5E5-B589281EA9B1}"/>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54051" name="Rectangle 3">
            <a:extLst>
              <a:ext uri="{FF2B5EF4-FFF2-40B4-BE49-F238E27FC236}">
                <a16:creationId xmlns:a16="http://schemas.microsoft.com/office/drawing/2014/main" id="{B316C92A-9DA6-0748-B6FF-A35820CFA627}"/>
              </a:ext>
            </a:extLst>
          </p:cNvPr>
          <p:cNvSpPr>
            <a:spLocks noChangeArrowheads="1"/>
          </p:cNvSpPr>
          <p:nvPr/>
        </p:nvSpPr>
        <p:spPr bwMode="auto">
          <a:xfrm>
            <a:off x="0" y="1066800"/>
            <a:ext cx="91440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marL="1117600" indent="-1117600" algn="ctr">
              <a:buFontTx/>
              <a:buAutoNum type="romanUcPeriod"/>
              <a:defRPr/>
            </a:pPr>
            <a:r>
              <a:rPr lang="en-US" sz="5000" b="1" i="1">
                <a:solidFill>
                  <a:schemeClr val="bg1"/>
                </a:solidFill>
                <a:effectLst>
                  <a:outerShdw blurRad="38100" dist="38100" dir="2700000" algn="tl">
                    <a:srgbClr val="000000"/>
                  </a:outerShdw>
                </a:effectLst>
                <a:latin typeface="Arial" charset="0"/>
                <a:cs typeface="Arial" charset="0"/>
              </a:rPr>
              <a:t>Introduction:</a:t>
            </a:r>
            <a:endParaRPr lang="en-US" sz="4400">
              <a:solidFill>
                <a:schemeClr val="tx2"/>
              </a:solidFill>
              <a:latin typeface="Arial" charset="0"/>
              <a:cs typeface="Arial" charset="0"/>
            </a:endParaRPr>
          </a:p>
        </p:txBody>
      </p:sp>
      <p:sp>
        <p:nvSpPr>
          <p:cNvPr id="1154052" name="Text Box 4">
            <a:extLst>
              <a:ext uri="{FF2B5EF4-FFF2-40B4-BE49-F238E27FC236}">
                <a16:creationId xmlns:a16="http://schemas.microsoft.com/office/drawing/2014/main" id="{514C7D38-9E7E-E846-9EBB-D21A619BA197}"/>
              </a:ext>
            </a:extLst>
          </p:cNvPr>
          <p:cNvSpPr txBox="1">
            <a:spLocks noChangeArrowheads="1"/>
          </p:cNvSpPr>
          <p:nvPr/>
        </p:nvSpPr>
        <p:spPr bwMode="auto">
          <a:xfrm>
            <a:off x="609600" y="2438400"/>
            <a:ext cx="7848600" cy="155416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charset="0"/>
                <a:cs typeface="Arial" charset="0"/>
              </a:defRPr>
            </a:lvl1pPr>
            <a:lvl2pPr marL="914400" indent="-457200">
              <a:defRPr sz="2400">
                <a:solidFill>
                  <a:schemeClr val="tx1"/>
                </a:solidFill>
                <a:latin typeface="Arial" charset="0"/>
                <a:cs typeface="Arial" charset="0"/>
              </a:defRPr>
            </a:lvl2pPr>
            <a:lvl3pPr marL="1371600" indent="-457200">
              <a:defRPr sz="2400">
                <a:solidFill>
                  <a:schemeClr val="tx1"/>
                </a:solidFill>
                <a:latin typeface="Arial" charset="0"/>
                <a:cs typeface="Arial" charset="0"/>
              </a:defRPr>
            </a:lvl3pPr>
            <a:lvl4pPr marL="1828800" indent="-457200">
              <a:defRPr sz="2400">
                <a:solidFill>
                  <a:schemeClr val="tx1"/>
                </a:solidFill>
                <a:latin typeface="Arial" charset="0"/>
                <a:cs typeface="Arial" charset="0"/>
              </a:defRPr>
            </a:lvl4pPr>
            <a:lvl5pPr marL="2286000" indent="-457200">
              <a:defRPr sz="2400">
                <a:solidFill>
                  <a:schemeClr val="tx1"/>
                </a:solidFill>
                <a:latin typeface="Arial" charset="0"/>
                <a:cs typeface="Arial" charset="0"/>
              </a:defRPr>
            </a:lvl5pPr>
            <a:lvl6pPr marL="2743200" indent="-457200" fontAlgn="base">
              <a:spcBef>
                <a:spcPct val="0"/>
              </a:spcBef>
              <a:spcAft>
                <a:spcPct val="0"/>
              </a:spcAft>
              <a:defRPr sz="2400">
                <a:solidFill>
                  <a:schemeClr val="tx1"/>
                </a:solidFill>
                <a:latin typeface="Arial" charset="0"/>
                <a:cs typeface="Arial" charset="0"/>
              </a:defRPr>
            </a:lvl6pPr>
            <a:lvl7pPr marL="3200400" indent="-457200" fontAlgn="base">
              <a:spcBef>
                <a:spcPct val="0"/>
              </a:spcBef>
              <a:spcAft>
                <a:spcPct val="0"/>
              </a:spcAft>
              <a:defRPr sz="2400">
                <a:solidFill>
                  <a:schemeClr val="tx1"/>
                </a:solidFill>
                <a:latin typeface="Arial" charset="0"/>
                <a:cs typeface="Arial" charset="0"/>
              </a:defRPr>
            </a:lvl7pPr>
            <a:lvl8pPr marL="3657600" indent="-457200" fontAlgn="base">
              <a:spcBef>
                <a:spcPct val="0"/>
              </a:spcBef>
              <a:spcAft>
                <a:spcPct val="0"/>
              </a:spcAft>
              <a:defRPr sz="2400">
                <a:solidFill>
                  <a:schemeClr val="tx1"/>
                </a:solidFill>
                <a:latin typeface="Arial" charset="0"/>
                <a:cs typeface="Arial" charset="0"/>
              </a:defRPr>
            </a:lvl8pPr>
            <a:lvl9pPr marL="4114800" indent="-457200" fontAlgn="base">
              <a:spcBef>
                <a:spcPct val="0"/>
              </a:spcBef>
              <a:spcAft>
                <a:spcPct val="0"/>
              </a:spcAft>
              <a:defRPr sz="2400">
                <a:solidFill>
                  <a:schemeClr val="tx1"/>
                </a:solidFill>
                <a:latin typeface="Arial" charset="0"/>
                <a:cs typeface="Arial" charset="0"/>
              </a:defRPr>
            </a:lvl9pPr>
          </a:lstStyle>
          <a:p>
            <a:pPr>
              <a:spcBef>
                <a:spcPct val="50000"/>
              </a:spcBef>
              <a:buFontTx/>
              <a:buAutoNum type="alphaUcPeriod" startAt="3"/>
              <a:defRPr/>
            </a:pPr>
            <a:r>
              <a:rPr lang="en-US" sz="3200" b="1" i="1">
                <a:solidFill>
                  <a:schemeClr val="bg1"/>
                </a:solidFill>
                <a:effectLst>
                  <a:outerShdw blurRad="38100" dist="38100" dir="2700000" algn="tl">
                    <a:srgbClr val="000000"/>
                  </a:outerShdw>
                </a:effectLst>
              </a:rPr>
              <a:t> </a:t>
            </a:r>
            <a:r>
              <a:rPr lang="en-US" altLang="zh-CN" sz="3200" b="1" i="1">
                <a:solidFill>
                  <a:schemeClr val="bg1"/>
                </a:solidFill>
                <a:effectLst>
                  <a:outerShdw blurRad="38100" dist="38100" dir="2700000" algn="tl">
                    <a:srgbClr val="000000"/>
                  </a:outerShdw>
                </a:effectLst>
                <a:ea typeface="SimSun" pitchFamily="2" charset="-122"/>
              </a:rPr>
              <a:t>It impacts the methods and means we use as we seek to bring about cultural change.</a:t>
            </a:r>
            <a:endParaRPr lang="th-TH" altLang="zh-CN" sz="3200" b="1" i="1">
              <a:solidFill>
                <a:schemeClr val="bg1"/>
              </a:solidFill>
              <a:effectLst>
                <a:outerShdw blurRad="38100" dist="38100" dir="2700000" algn="tl">
                  <a:srgbClr val="000000"/>
                </a:outerShdw>
              </a:effectLst>
              <a:cs typeface="Angsana New" pitchFamily="18" charset="-34"/>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9" name="Rectangle 9">
            <a:extLst>
              <a:ext uri="{FF2B5EF4-FFF2-40B4-BE49-F238E27FC236}">
                <a16:creationId xmlns:a16="http://schemas.microsoft.com/office/drawing/2014/main" id="{02AABA53-9FD6-6348-9C4F-C5136D7B0253}"/>
              </a:ext>
            </a:extLst>
          </p:cNvPr>
          <p:cNvSpPr>
            <a:spLocks noChangeArrowheads="1"/>
          </p:cNvSpPr>
          <p:nvPr/>
        </p:nvSpPr>
        <p:spPr bwMode="auto">
          <a:xfrm>
            <a:off x="0" y="609600"/>
            <a:ext cx="9144000" cy="54102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dirty="0">
                <a:solidFill>
                  <a:schemeClr val="bg1"/>
                </a:solidFill>
                <a:effectLst>
                  <a:outerShdw blurRad="38100" dist="38100" dir="2700000" algn="tl">
                    <a:srgbClr val="000000"/>
                  </a:outerShdw>
                </a:effectLst>
                <a:latin typeface="Arial" charset="0"/>
                <a:cs typeface="Arial" charset="0"/>
              </a:rPr>
              <a:t>V. Conclusion:</a:t>
            </a:r>
            <a:endParaRPr lang="en-US" sz="4000" dirty="0">
              <a:solidFill>
                <a:schemeClr val="bg1"/>
              </a:solidFill>
              <a:latin typeface="Arial" charset="0"/>
              <a:cs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3"/>
          </a:xfrm>
        </p:spPr>
        <p:txBody>
          <a:bodyPr/>
          <a:lstStyle/>
          <a:p>
            <a:pPr eaLnBrk="1" hangingPunct="1">
              <a:defRPr/>
            </a:pPr>
            <a:r>
              <a:rPr lang="en-US" sz="2400" b="1" dirty="0">
                <a:solidFill>
                  <a:srgbClr val="FFFFFF"/>
                </a:solidFill>
                <a:latin typeface="Arial" charset="0"/>
                <a:ea typeface="ＭＳ Ｐゴシック" charset="0"/>
              </a:rPr>
              <a:t>Worldview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6035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061A33CF-1768-4844-8468-748C5B286B20}"/>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55075" name="Rectangle 3">
            <a:extLst>
              <a:ext uri="{FF2B5EF4-FFF2-40B4-BE49-F238E27FC236}">
                <a16:creationId xmlns:a16="http://schemas.microsoft.com/office/drawing/2014/main" id="{735B1CC2-8E77-AB44-B1F2-1C6D72A12758}"/>
              </a:ext>
            </a:extLst>
          </p:cNvPr>
          <p:cNvSpPr>
            <a:spLocks noChangeArrowheads="1"/>
          </p:cNvSpPr>
          <p:nvPr/>
        </p:nvSpPr>
        <p:spPr bwMode="auto">
          <a:xfrm>
            <a:off x="0" y="1066800"/>
            <a:ext cx="91440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marL="1117600" indent="-1117600" algn="ctr">
              <a:buFontTx/>
              <a:buAutoNum type="romanUcPeriod"/>
              <a:defRPr/>
            </a:pPr>
            <a:r>
              <a:rPr lang="en-US" sz="5000" b="1" i="1">
                <a:solidFill>
                  <a:schemeClr val="bg1"/>
                </a:solidFill>
                <a:effectLst>
                  <a:outerShdw blurRad="38100" dist="38100" dir="2700000" algn="tl">
                    <a:srgbClr val="000000"/>
                  </a:outerShdw>
                </a:effectLst>
                <a:latin typeface="Arial" charset="0"/>
                <a:cs typeface="Arial" charset="0"/>
              </a:rPr>
              <a:t>Introduction:</a:t>
            </a:r>
            <a:endParaRPr lang="en-US" sz="4400">
              <a:solidFill>
                <a:schemeClr val="tx2"/>
              </a:solidFill>
              <a:latin typeface="Arial" charset="0"/>
              <a:cs typeface="Arial" charset="0"/>
            </a:endParaRPr>
          </a:p>
        </p:txBody>
      </p:sp>
      <p:sp>
        <p:nvSpPr>
          <p:cNvPr id="1155076" name="Text Box 4">
            <a:extLst>
              <a:ext uri="{FF2B5EF4-FFF2-40B4-BE49-F238E27FC236}">
                <a16:creationId xmlns:a16="http://schemas.microsoft.com/office/drawing/2014/main" id="{09D3055A-D8FA-4045-9589-26F6D47F646A}"/>
              </a:ext>
            </a:extLst>
          </p:cNvPr>
          <p:cNvSpPr txBox="1">
            <a:spLocks noChangeArrowheads="1"/>
          </p:cNvSpPr>
          <p:nvPr/>
        </p:nvSpPr>
        <p:spPr bwMode="auto">
          <a:xfrm>
            <a:off x="609600" y="2438400"/>
            <a:ext cx="7848600" cy="374808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charset="0"/>
                <a:cs typeface="Arial" charset="0"/>
              </a:defRPr>
            </a:lvl1pPr>
            <a:lvl2pPr marL="914400" indent="-457200">
              <a:defRPr sz="2400">
                <a:solidFill>
                  <a:schemeClr val="tx1"/>
                </a:solidFill>
                <a:latin typeface="Arial" charset="0"/>
                <a:cs typeface="Arial" charset="0"/>
              </a:defRPr>
            </a:lvl2pPr>
            <a:lvl3pPr marL="1371600" indent="-457200">
              <a:defRPr sz="2400">
                <a:solidFill>
                  <a:schemeClr val="tx1"/>
                </a:solidFill>
                <a:latin typeface="Arial" charset="0"/>
                <a:cs typeface="Arial" charset="0"/>
              </a:defRPr>
            </a:lvl3pPr>
            <a:lvl4pPr marL="1828800" indent="-457200">
              <a:defRPr sz="2400">
                <a:solidFill>
                  <a:schemeClr val="tx1"/>
                </a:solidFill>
                <a:latin typeface="Arial" charset="0"/>
                <a:cs typeface="Arial" charset="0"/>
              </a:defRPr>
            </a:lvl4pPr>
            <a:lvl5pPr marL="2286000" indent="-457200">
              <a:defRPr sz="2400">
                <a:solidFill>
                  <a:schemeClr val="tx1"/>
                </a:solidFill>
                <a:latin typeface="Arial" charset="0"/>
                <a:cs typeface="Arial" charset="0"/>
              </a:defRPr>
            </a:lvl5pPr>
            <a:lvl6pPr marL="2743200" indent="-457200" fontAlgn="base">
              <a:spcBef>
                <a:spcPct val="0"/>
              </a:spcBef>
              <a:spcAft>
                <a:spcPct val="0"/>
              </a:spcAft>
              <a:defRPr sz="2400">
                <a:solidFill>
                  <a:schemeClr val="tx1"/>
                </a:solidFill>
                <a:latin typeface="Arial" charset="0"/>
                <a:cs typeface="Arial" charset="0"/>
              </a:defRPr>
            </a:lvl6pPr>
            <a:lvl7pPr marL="3200400" indent="-457200" fontAlgn="base">
              <a:spcBef>
                <a:spcPct val="0"/>
              </a:spcBef>
              <a:spcAft>
                <a:spcPct val="0"/>
              </a:spcAft>
              <a:defRPr sz="2400">
                <a:solidFill>
                  <a:schemeClr val="tx1"/>
                </a:solidFill>
                <a:latin typeface="Arial" charset="0"/>
                <a:cs typeface="Arial" charset="0"/>
              </a:defRPr>
            </a:lvl7pPr>
            <a:lvl8pPr marL="3657600" indent="-457200" fontAlgn="base">
              <a:spcBef>
                <a:spcPct val="0"/>
              </a:spcBef>
              <a:spcAft>
                <a:spcPct val="0"/>
              </a:spcAft>
              <a:defRPr sz="2400">
                <a:solidFill>
                  <a:schemeClr val="tx1"/>
                </a:solidFill>
                <a:latin typeface="Arial" charset="0"/>
                <a:cs typeface="Arial" charset="0"/>
              </a:defRPr>
            </a:lvl8pPr>
            <a:lvl9pPr marL="4114800" indent="-457200" fontAlgn="base">
              <a:spcBef>
                <a:spcPct val="0"/>
              </a:spcBef>
              <a:spcAft>
                <a:spcPct val="0"/>
              </a:spcAft>
              <a:defRPr sz="2400">
                <a:solidFill>
                  <a:schemeClr val="tx1"/>
                </a:solidFill>
                <a:latin typeface="Arial" charset="0"/>
                <a:cs typeface="Arial" charset="0"/>
              </a:defRPr>
            </a:lvl9pPr>
          </a:lstStyle>
          <a:p>
            <a:pPr>
              <a:spcBef>
                <a:spcPct val="50000"/>
              </a:spcBef>
              <a:buFontTx/>
              <a:buAutoNum type="alphaUcPeriod" startAt="3"/>
              <a:defRPr/>
            </a:pPr>
            <a:r>
              <a:rPr lang="en-US" sz="3200" b="1" i="1">
                <a:solidFill>
                  <a:schemeClr val="bg1"/>
                </a:solidFill>
                <a:effectLst>
                  <a:outerShdw blurRad="38100" dist="38100" dir="2700000" algn="tl">
                    <a:srgbClr val="000000"/>
                  </a:outerShdw>
                </a:effectLst>
              </a:rPr>
              <a:t> </a:t>
            </a:r>
            <a:r>
              <a:rPr lang="en-US" altLang="zh-CN" sz="3200" b="1" i="1">
                <a:solidFill>
                  <a:schemeClr val="folHlink"/>
                </a:solidFill>
                <a:effectLst>
                  <a:outerShdw blurRad="38100" dist="38100" dir="2700000" algn="tl">
                    <a:srgbClr val="000000"/>
                  </a:outerShdw>
                </a:effectLst>
                <a:ea typeface="SimSun" pitchFamily="2" charset="-122"/>
              </a:rPr>
              <a:t>It impacts the methods and means we use as we seek to bring about cultural change.</a:t>
            </a:r>
            <a:endParaRPr lang="th-TH" altLang="zh-CN" sz="3200" b="1" i="1">
              <a:solidFill>
                <a:schemeClr val="folHlink"/>
              </a:solidFill>
              <a:effectLst>
                <a:outerShdw blurRad="38100" dist="38100" dir="2700000" algn="tl">
                  <a:srgbClr val="000000"/>
                </a:outerShdw>
              </a:effectLst>
              <a:cs typeface="Angsana New" pitchFamily="18" charset="-34"/>
            </a:endParaRPr>
          </a:p>
          <a:p>
            <a:pPr>
              <a:spcBef>
                <a:spcPct val="50000"/>
              </a:spcBef>
              <a:buFontTx/>
              <a:buAutoNum type="alphaUcPeriod" startAt="3"/>
              <a:defRPr/>
            </a:pPr>
            <a:r>
              <a:rPr lang="en-US" altLang="zh-CN" sz="3200" b="1" i="1">
                <a:solidFill>
                  <a:schemeClr val="bg1"/>
                </a:solidFill>
                <a:effectLst>
                  <a:outerShdw blurRad="38100" dist="38100" dir="2700000" algn="tl">
                    <a:srgbClr val="000000"/>
                  </a:outerShdw>
                </a:effectLst>
                <a:ea typeface="SimSun" pitchFamily="2" charset="-122"/>
              </a:rPr>
              <a:t>It impacts what and how much we draw from and utilize culture when seeking to proclaim the gospel with integrity and relevance.</a:t>
            </a:r>
            <a:endParaRPr lang="th-TH" sz="32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CCB91517-22B5-FF4D-8543-0868F3639FC8}"/>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28100" name="Rectangle 4">
            <a:extLst>
              <a:ext uri="{FF2B5EF4-FFF2-40B4-BE49-F238E27FC236}">
                <a16:creationId xmlns:a16="http://schemas.microsoft.com/office/drawing/2014/main" id="{23BB9A29-1EEA-D342-8207-81AEB61D7632}"/>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8196" name="Text Box 5">
            <a:extLst>
              <a:ext uri="{FF2B5EF4-FFF2-40B4-BE49-F238E27FC236}">
                <a16:creationId xmlns:a16="http://schemas.microsoft.com/office/drawing/2014/main" id="{652C3CC0-F71E-4B44-A8C6-9206BE3B31E8}"/>
              </a:ext>
            </a:extLst>
          </p:cNvPr>
          <p:cNvSpPr txBox="1">
            <a:spLocks noChangeArrowheads="1"/>
          </p:cNvSpPr>
          <p:nvPr/>
        </p:nvSpPr>
        <p:spPr bwMode="auto">
          <a:xfrm>
            <a:off x="609600" y="2819400"/>
            <a:ext cx="8001000" cy="240506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bg1"/>
                </a:solidFill>
                <a:ea typeface="SimSun" panose="02010600030101010101" pitchFamily="2" charset="-122"/>
              </a:rPr>
              <a:t>Christ against Culture</a:t>
            </a:r>
            <a:endParaRPr lang="th-TH" altLang="zh-CN" sz="3200" b="1" i="1">
              <a:solidFill>
                <a:schemeClr val="bg1"/>
              </a:solidFill>
              <a:cs typeface="Angsana New" panose="02020603050405020304" pitchFamily="18" charset="-34"/>
            </a:endParaRPr>
          </a:p>
          <a:p>
            <a:pPr lvl="1" eaLnBrk="1" hangingPunct="1">
              <a:buFontTx/>
              <a:buAutoNum type="arabicPeriod"/>
            </a:pPr>
            <a:r>
              <a:rPr lang="en-US" altLang="zh-CN" b="1">
                <a:solidFill>
                  <a:schemeClr val="bg1"/>
                </a:solidFill>
                <a:ea typeface="SimSun" panose="02010600030101010101" pitchFamily="2" charset="-122"/>
              </a:rPr>
              <a:t>Definition: Because it is evil, believers in Christ are called to reject and maintain a definite dividing line between culture and their Christian life.  Christ alone is Lord and culture should hold no allegiance over the Christian.</a:t>
            </a:r>
            <a:endParaRPr lang="th-TH" altLang="zh-CN" b="1">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79CF3283-9B31-B047-965E-9A55F7EDD022}"/>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59171" name="Rectangle 3">
            <a:extLst>
              <a:ext uri="{FF2B5EF4-FFF2-40B4-BE49-F238E27FC236}">
                <a16:creationId xmlns:a16="http://schemas.microsoft.com/office/drawing/2014/main" id="{A11B8F16-D1BA-0548-9D20-E33611FE3217}"/>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9220" name="Text Box 4">
            <a:extLst>
              <a:ext uri="{FF2B5EF4-FFF2-40B4-BE49-F238E27FC236}">
                <a16:creationId xmlns:a16="http://schemas.microsoft.com/office/drawing/2014/main" id="{7DC201AA-1133-F34D-BD9F-63F495173C8A}"/>
              </a:ext>
            </a:extLst>
          </p:cNvPr>
          <p:cNvSpPr txBox="1">
            <a:spLocks noChangeArrowheads="1"/>
          </p:cNvSpPr>
          <p:nvPr/>
        </p:nvSpPr>
        <p:spPr bwMode="auto">
          <a:xfrm>
            <a:off x="609600" y="2819400"/>
            <a:ext cx="8001000" cy="24923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bg1"/>
                </a:solidFill>
                <a:ea typeface="SimSun" panose="02010600030101010101" pitchFamily="2" charset="-122"/>
              </a:rPr>
              <a:t>Christ against Culture</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a:pPr>
            <a:r>
              <a:rPr lang="en-US" altLang="zh-CN" b="1">
                <a:solidFill>
                  <a:schemeClr val="bg1"/>
                </a:solidFill>
                <a:ea typeface="SimSun" panose="02010600030101010101" pitchFamily="2" charset="-122"/>
              </a:rPr>
              <a:t>Commendation: The desire to live separated from culture is more connected to faithfulness to Christ than a rejection of culture per se.</a:t>
            </a:r>
            <a:endParaRPr lang="th-TH" altLang="zh-CN" b="1">
              <a:solidFill>
                <a:schemeClr val="bg1"/>
              </a:solidFill>
              <a:cs typeface="Angsana New" panose="02020603050405020304" pitchFamily="18" charset="-3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FB6A1ACC-5A01-3B4F-B1ED-358582D903FA}"/>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60195" name="Rectangle 3">
            <a:extLst>
              <a:ext uri="{FF2B5EF4-FFF2-40B4-BE49-F238E27FC236}">
                <a16:creationId xmlns:a16="http://schemas.microsoft.com/office/drawing/2014/main" id="{A4A3E8D7-92D6-5542-86D0-E253AA89842B}"/>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 Richard Niebuhr,</a:t>
            </a:r>
            <a:b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br>
            <a:r>
              <a:rPr lang="en-US" altLang="zh-CN" sz="5000" b="1" i="1">
                <a:solidFill>
                  <a:schemeClr val="bg1"/>
                </a:solidFill>
                <a:effectLst>
                  <a:outerShdw blurRad="38100" dist="38100" dir="2700000" algn="tl">
                    <a:srgbClr val="000000"/>
                  </a:outerShdw>
                </a:effectLst>
                <a:latin typeface="Bailey MF" pitchFamily="2" charset="0"/>
                <a:ea typeface="SimSun" pitchFamily="2" charset="-122"/>
                <a:cs typeface="Arial" charset="0"/>
              </a:rPr>
              <a:t>Christ and Culture</a:t>
            </a:r>
            <a:endParaRPr lang="en-US" sz="5000">
              <a:solidFill>
                <a:schemeClr val="bg1"/>
              </a:solidFill>
              <a:latin typeface="Bailey MF" pitchFamily="2" charset="0"/>
              <a:cs typeface="Arial" charset="0"/>
            </a:endParaRPr>
          </a:p>
        </p:txBody>
      </p:sp>
      <p:sp>
        <p:nvSpPr>
          <p:cNvPr id="10244" name="Text Box 4">
            <a:extLst>
              <a:ext uri="{FF2B5EF4-FFF2-40B4-BE49-F238E27FC236}">
                <a16:creationId xmlns:a16="http://schemas.microsoft.com/office/drawing/2014/main" id="{2A09BC71-BB38-EA4E-A464-46ADE09C72B0}"/>
              </a:ext>
            </a:extLst>
          </p:cNvPr>
          <p:cNvSpPr txBox="1">
            <a:spLocks noChangeArrowheads="1"/>
          </p:cNvSpPr>
          <p:nvPr/>
        </p:nvSpPr>
        <p:spPr bwMode="auto">
          <a:xfrm>
            <a:off x="609600" y="2819400"/>
            <a:ext cx="8001000" cy="32321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71550" indent="-51435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828800" indent="-4572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bg1"/>
                </a:solidFill>
                <a:ea typeface="SimSun" panose="02010600030101010101" pitchFamily="2" charset="-122"/>
              </a:rPr>
              <a:t>Christ against Culture</a:t>
            </a:r>
            <a:endParaRPr lang="th-TH" altLang="zh-CN" sz="3200" b="1" i="1">
              <a:solidFill>
                <a:schemeClr val="bg1"/>
              </a:solidFill>
              <a:cs typeface="Angsana New" panose="02020603050405020304" pitchFamily="18" charset="-34"/>
            </a:endParaRPr>
          </a:p>
          <a:p>
            <a:pPr lvl="1" eaLnBrk="1" hangingPunct="1">
              <a:buFontTx/>
              <a:buAutoNum type="arabicPeriod" startAt="2"/>
            </a:pPr>
            <a:r>
              <a:rPr lang="en-US" altLang="zh-CN" sz="2800" b="1">
                <a:solidFill>
                  <a:schemeClr val="bg1"/>
                </a:solidFill>
                <a:ea typeface="SimSun" panose="02010600030101010101" pitchFamily="2" charset="-122"/>
              </a:rPr>
              <a:t>Evaluative Reflections</a:t>
            </a:r>
            <a:endParaRPr lang="th-TH" altLang="zh-CN" sz="2800" b="1">
              <a:solidFill>
                <a:schemeClr val="bg1"/>
              </a:solidFill>
              <a:cs typeface="Angsana New" panose="02020603050405020304" pitchFamily="18" charset="-34"/>
            </a:endParaRPr>
          </a:p>
          <a:p>
            <a:pPr lvl="2" eaLnBrk="1" hangingPunct="1">
              <a:buFontTx/>
              <a:buAutoNum type="alphaLcParenR" startAt="2"/>
            </a:pPr>
            <a:r>
              <a:rPr lang="en-US" altLang="zh-CN" b="1">
                <a:solidFill>
                  <a:schemeClr val="bg1"/>
                </a:solidFill>
                <a:ea typeface="SimSun" panose="02010600030101010101" pitchFamily="2" charset="-122"/>
              </a:rPr>
              <a:t>Concerns</a:t>
            </a:r>
          </a:p>
          <a:p>
            <a:pPr lvl="3" eaLnBrk="1" hangingPunct="1">
              <a:buFontTx/>
              <a:buAutoNum type="arabicParenR"/>
            </a:pPr>
            <a:r>
              <a:rPr lang="en-US" altLang="zh-CN" b="1">
                <a:solidFill>
                  <a:schemeClr val="bg1"/>
                </a:solidFill>
                <a:ea typeface="SimSun" panose="02010600030101010101" pitchFamily="2" charset="-122"/>
              </a:rPr>
              <a:t>Jesus calls believers to be salt and light in the world (Matthew 5:13-16) and to bring the gospel to the world (Matthew 28:18-20), but at the same time to not be worldly.</a:t>
            </a:r>
            <a:endParaRPr lang="th-TH" altLang="zh-CN">
              <a:solidFill>
                <a:schemeClr val="bg1"/>
              </a:solidFill>
            </a:endParaRP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8861</TotalTime>
  <Words>2207</Words>
  <Application>Microsoft Macintosh PowerPoint</Application>
  <PresentationFormat>On-screen Show (4:3)</PresentationFormat>
  <Paragraphs>213</Paragraphs>
  <Slides>52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52</vt:i4>
      </vt:variant>
    </vt:vector>
  </HeadingPairs>
  <TitlesOfParts>
    <vt:vector size="59" baseType="lpstr">
      <vt:lpstr>Bailey MF</vt:lpstr>
      <vt:lpstr>Arial</vt:lpstr>
      <vt:lpstr>Calibri</vt:lpstr>
      <vt:lpstr>Times New Roman</vt:lpstr>
      <vt:lpstr>Wingdings</vt:lpstr>
      <vt:lpstr>Default Design</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Worldview link at BibleStudyDownloads.org</vt:lpstr>
    </vt:vector>
  </TitlesOfParts>
  <Company>Winkler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Fullness of Time</dc:title>
  <dc:creator>George Winkler</dc:creator>
  <cp:lastModifiedBy>Rick Griffith</cp:lastModifiedBy>
  <cp:revision>521</cp:revision>
  <dcterms:created xsi:type="dcterms:W3CDTF">2008-04-22T20:27:24Z</dcterms:created>
  <dcterms:modified xsi:type="dcterms:W3CDTF">2023-02-18T09:46:31Z</dcterms:modified>
</cp:coreProperties>
</file>